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EE3425"/>
    <a:srgbClr val="B5E34F"/>
    <a:srgbClr val="FA820A"/>
    <a:srgbClr val="FEB602"/>
    <a:srgbClr val="163E6F"/>
    <a:srgbClr val="FBD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5326" autoAdjust="0"/>
  </p:normalViewPr>
  <p:slideViewPr>
    <p:cSldViewPr>
      <p:cViewPr varScale="1">
        <p:scale>
          <a:sx n="75" d="100"/>
          <a:sy n="75" d="100"/>
        </p:scale>
        <p:origin x="113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C6B42-EC9E-44D3-95EA-AEC8C1D55487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3B01D-3F6C-4E69-B842-F4570EE5DF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65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3B01D-3F6C-4E69-B842-F4570EE5DFC1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7483114" y="6459687"/>
            <a:ext cx="221799" cy="221799"/>
          </a:xfrm>
          <a:prstGeom prst="ellipse">
            <a:avLst/>
          </a:prstGeom>
          <a:solidFill>
            <a:srgbClr val="163E6F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7440273" y="6497339"/>
            <a:ext cx="308508" cy="22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fld id="{945B5D6D-F138-41BF-890C-A4C97DCE1142}" type="slidenum">
              <a:rPr lang="en-US" sz="800" smtClean="0">
                <a:solidFill>
                  <a:schemeClr val="bg1"/>
                </a:solidFill>
                <a:latin typeface="Oswald Light"/>
                <a:cs typeface="Oswald Light"/>
              </a:rPr>
              <a:pPr>
                <a:lnSpc>
                  <a:spcPct val="70000"/>
                </a:lnSpc>
              </a:pPr>
              <a:t>‹#›</a:t>
            </a:fld>
            <a:endParaRPr lang="en-US" sz="800" dirty="0">
              <a:solidFill>
                <a:schemeClr val="bg1"/>
              </a:solidFill>
              <a:latin typeface="Oswald Light"/>
              <a:cs typeface="Oswald Ligh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799581" y="6462861"/>
            <a:ext cx="0" cy="21600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ntitled-1.wmf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884368" y="6381328"/>
            <a:ext cx="864096" cy="2955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3861048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70774" y="1176471"/>
            <a:ext cx="81369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4600" b="1" dirty="0">
                <a:solidFill>
                  <a:schemeClr val="bg1"/>
                </a:solidFill>
                <a:latin typeface="Helvetica 55 Roman" pitchFamily="34" charset="0"/>
              </a:rPr>
              <a:t>البحث عن الإيرادات </a:t>
            </a:r>
            <a:r>
              <a:rPr lang="ar-EG" sz="4600" b="1" dirty="0" smtClean="0">
                <a:solidFill>
                  <a:schemeClr val="bg1"/>
                </a:solidFill>
                <a:latin typeface="Helvetica 55 Roman" pitchFamily="34" charset="0"/>
              </a:rPr>
              <a:t>المختبئة </a:t>
            </a:r>
            <a:r>
              <a:rPr lang="ar-EG" sz="4600" b="1" dirty="0">
                <a:solidFill>
                  <a:schemeClr val="bg1"/>
                </a:solidFill>
                <a:latin typeface="Helvetica 55 Roman" pitchFamily="34" charset="0"/>
              </a:rPr>
              <a:t>والجواهر التسويقية التي تم التغاضي عنها</a:t>
            </a:r>
            <a:endParaRPr lang="en-IN" sz="46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pic>
        <p:nvPicPr>
          <p:cNvPr id="9" name="Picture 8" descr="Untitled-1.w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4869160"/>
            <a:ext cx="3390836" cy="115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24" y="260648"/>
            <a:ext cx="8676456" cy="453792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043608" y="1139711"/>
            <a:ext cx="3312368" cy="3024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FFFF99"/>
                </a:solidFill>
                <a:latin typeface="Helvetica 55 Roman" pitchFamily="34" charset="0"/>
              </a:rPr>
              <a:t>تؤخذ </a:t>
            </a:r>
            <a:r>
              <a:rPr lang="ar-EG" sz="2400" b="1" dirty="0">
                <a:solidFill>
                  <a:srgbClr val="FFFF99"/>
                </a:solidFill>
                <a:latin typeface="Helvetica 55 Roman" pitchFamily="34" charset="0"/>
              </a:rPr>
              <a:t>الشكوى على محمل الجد ويتم التعامل معها </a:t>
            </a:r>
            <a:r>
              <a:rPr lang="ar-EG" sz="2400" b="1" dirty="0" smtClean="0">
                <a:solidFill>
                  <a:srgbClr val="FFFF99"/>
                </a:solidFill>
                <a:latin typeface="Helvetica 55 Roman" pitchFamily="34" charset="0"/>
              </a:rPr>
              <a:t>بشكل سريع</a:t>
            </a:r>
            <a:r>
              <a:rPr lang="en-IN" sz="2400" b="1" dirty="0">
                <a:solidFill>
                  <a:srgbClr val="FFFF99"/>
                </a:solidFill>
                <a:latin typeface="Helvetica 55 Roman" pitchFamily="34" charset="0"/>
              </a:rPr>
              <a:t/>
            </a:r>
            <a:br>
              <a:rPr lang="en-IN" sz="2400" b="1" dirty="0">
                <a:solidFill>
                  <a:srgbClr val="FFFF99"/>
                </a:solidFill>
                <a:latin typeface="Helvetica 55 Roman" pitchFamily="34" charset="0"/>
              </a:rPr>
            </a:br>
            <a:endParaRPr lang="en-IN" sz="2400" b="1" dirty="0">
              <a:solidFill>
                <a:srgbClr val="FFFF99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</a:pPr>
            <a:r>
              <a:rPr lang="ar-EG" sz="2200" dirty="0">
                <a:solidFill>
                  <a:schemeClr val="bg1"/>
                </a:solidFill>
                <a:latin typeface="Helvetica 55 Roman" pitchFamily="34" charset="0"/>
              </a:rPr>
              <a:t>    </a:t>
            </a:r>
            <a:r>
              <a:rPr lang="ar-EG" sz="2200" dirty="0" smtClean="0">
                <a:solidFill>
                  <a:schemeClr val="bg1"/>
                </a:solidFill>
                <a:latin typeface="Helvetica 55 Roman" pitchFamily="34" charset="0"/>
              </a:rPr>
              <a:t>  تم </a:t>
            </a:r>
            <a:r>
              <a:rPr lang="ar-EG" sz="2200" dirty="0">
                <a:solidFill>
                  <a:schemeClr val="bg1"/>
                </a:solidFill>
                <a:latin typeface="Helvetica 55 Roman" pitchFamily="34" charset="0"/>
              </a:rPr>
              <a:t>حل </a:t>
            </a:r>
            <a:r>
              <a:rPr lang="ar-EG" sz="2200" dirty="0" smtClean="0">
                <a:solidFill>
                  <a:schemeClr val="bg1"/>
                </a:solidFill>
                <a:latin typeface="Helvetica 55 Roman" pitchFamily="34" charset="0"/>
              </a:rPr>
              <a:t>الشكوى</a:t>
            </a:r>
            <a:endParaRPr lang="ar-EG" sz="2200" dirty="0">
              <a:solidFill>
                <a:schemeClr val="bg1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</a:pPr>
            <a:r>
              <a:rPr lang="ar-EG" sz="2200" dirty="0">
                <a:solidFill>
                  <a:schemeClr val="bg1"/>
                </a:solidFill>
                <a:latin typeface="Helvetica 55 Roman" pitchFamily="34" charset="0"/>
              </a:rPr>
              <a:t>    </a:t>
            </a:r>
            <a:r>
              <a:rPr lang="ar-EG" sz="2200" dirty="0" smtClean="0">
                <a:solidFill>
                  <a:schemeClr val="bg1"/>
                </a:solidFill>
                <a:latin typeface="Helvetica 55 Roman" pitchFamily="34" charset="0"/>
              </a:rPr>
              <a:t>  يتغير السلوك </a:t>
            </a:r>
            <a:r>
              <a:rPr lang="ar-EG" sz="2200" dirty="0">
                <a:solidFill>
                  <a:schemeClr val="bg1"/>
                </a:solidFill>
                <a:latin typeface="Helvetica 55 Roman" pitchFamily="34" charset="0"/>
              </a:rPr>
              <a:t>... للأفضل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3128290" y="2156889"/>
            <a:ext cx="2865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4800" b="1" dirty="0" smtClean="0">
                <a:solidFill>
                  <a:srgbClr val="EE3425"/>
                </a:solidFill>
                <a:latin typeface="Helvetica 95 Black" pitchFamily="34" charset="0"/>
              </a:rPr>
              <a:t>شكاوي</a:t>
            </a:r>
            <a:r>
              <a:rPr lang="en-IN" sz="3000" b="1" dirty="0" smtClean="0">
                <a:solidFill>
                  <a:srgbClr val="EE3425"/>
                </a:solidFill>
                <a:latin typeface="Helvetica 95 Black" pitchFamily="34" charset="0"/>
              </a:rPr>
              <a:t> </a:t>
            </a:r>
            <a:endParaRPr lang="en-IN" sz="3000" dirty="0">
              <a:solidFill>
                <a:srgbClr val="EE3425"/>
              </a:solidFill>
              <a:latin typeface="Helvetica 95 Black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48064" y="1139711"/>
            <a:ext cx="3528392" cy="3024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FFFF99"/>
                </a:solidFill>
                <a:latin typeface="Helvetica 55 Roman" pitchFamily="34" charset="0"/>
              </a:rPr>
              <a:t>يتم </a:t>
            </a:r>
            <a:r>
              <a:rPr lang="ar-EG" sz="2400" b="1" dirty="0">
                <a:solidFill>
                  <a:srgbClr val="FFFF99"/>
                </a:solidFill>
                <a:latin typeface="Helvetica 55 Roman" pitchFamily="34" charset="0"/>
              </a:rPr>
              <a:t>رفض الشكوى أو تأجيلها (</a:t>
            </a:r>
            <a:r>
              <a:rPr lang="ar-EG" sz="2400" b="1" dirty="0" smtClean="0">
                <a:solidFill>
                  <a:srgbClr val="FFFF99"/>
                </a:solidFill>
                <a:latin typeface="Helvetica 55 Roman" pitchFamily="34" charset="0"/>
              </a:rPr>
              <a:t>سأقوم بحلها </a:t>
            </a:r>
            <a:r>
              <a:rPr lang="ar-EG" sz="2400" b="1" dirty="0">
                <a:solidFill>
                  <a:srgbClr val="FFFF99"/>
                </a:solidFill>
                <a:latin typeface="Helvetica 55 Roman" pitchFamily="34" charset="0"/>
              </a:rPr>
              <a:t>لاحقًا</a:t>
            </a:r>
            <a:r>
              <a:rPr lang="ar-EG" sz="2400" b="1" dirty="0" smtClean="0">
                <a:solidFill>
                  <a:srgbClr val="FFFF99"/>
                </a:solidFill>
                <a:latin typeface="Helvetica 55 Roman" pitchFamily="34" charset="0"/>
              </a:rPr>
              <a:t>).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200" dirty="0">
                <a:solidFill>
                  <a:schemeClr val="bg1"/>
                </a:solidFill>
                <a:latin typeface="Helvetica 55 Roman" pitchFamily="34" charset="0"/>
              </a:rPr>
              <a:t/>
            </a:r>
            <a:br>
              <a:rPr lang="en-IN" sz="2200" dirty="0">
                <a:solidFill>
                  <a:schemeClr val="bg1"/>
                </a:solidFill>
                <a:latin typeface="Helvetica 55 Roman" pitchFamily="34" charset="0"/>
              </a:rPr>
            </a:br>
            <a:r>
              <a:rPr lang="ar-EG" sz="2200" dirty="0" smtClean="0">
                <a:solidFill>
                  <a:schemeClr val="bg1"/>
                </a:solidFill>
                <a:latin typeface="Helvetica 55 Roman" pitchFamily="34" charset="0"/>
              </a:rPr>
              <a:t> يشعر </a:t>
            </a:r>
            <a:r>
              <a:rPr lang="ar-EG" sz="2200" dirty="0">
                <a:solidFill>
                  <a:schemeClr val="bg1"/>
                </a:solidFill>
                <a:latin typeface="Helvetica 55 Roman" pitchFamily="34" charset="0"/>
              </a:rPr>
              <a:t>العملاء </a:t>
            </a:r>
            <a:r>
              <a:rPr lang="ar-EG" sz="2200" dirty="0" smtClean="0">
                <a:solidFill>
                  <a:schemeClr val="bg1"/>
                </a:solidFill>
                <a:latin typeface="Helvetica 55 Roman" pitchFamily="34" charset="0"/>
              </a:rPr>
              <a:t>باستياء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US" sz="2200" dirty="0" smtClean="0">
                <a:solidFill>
                  <a:schemeClr val="bg1"/>
                </a:solidFill>
                <a:latin typeface="Helvetica 55 Roman" pitchFamily="34" charset="0"/>
              </a:rPr>
              <a:t>  </a:t>
            </a:r>
            <a:r>
              <a:rPr lang="ar-EG" sz="2200" dirty="0">
                <a:solidFill>
                  <a:schemeClr val="bg1"/>
                </a:solidFill>
                <a:latin typeface="Helvetica 55 Roman" pitchFamily="34" charset="0"/>
              </a:rPr>
              <a:t>التعليقات السيئة للآخرين</a:t>
            </a:r>
            <a:r>
              <a:rPr lang="en-US" sz="2200" dirty="0" smtClean="0">
                <a:solidFill>
                  <a:schemeClr val="bg1"/>
                </a:solidFill>
                <a:latin typeface="Helvetica 55 Roman" pitchFamily="34" charset="0"/>
              </a:rPr>
              <a:t> </a:t>
            </a:r>
            <a:r>
              <a:rPr lang="ar-EG" sz="2200" dirty="0" smtClean="0">
                <a:solidFill>
                  <a:schemeClr val="bg1"/>
                </a:solidFill>
                <a:latin typeface="Helvetica 55 Roman" pitchFamily="34" charset="0"/>
              </a:rPr>
              <a:t>      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827584" y="4653136"/>
            <a:ext cx="756084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   أيهما </a:t>
            </a:r>
            <a:r>
              <a:rPr lang="ar-EG" sz="4000" b="1" dirty="0">
                <a:solidFill>
                  <a:srgbClr val="163E6F"/>
                </a:solidFill>
                <a:latin typeface="Helvetica 55 Roman" pitchFamily="34" charset="0"/>
              </a:rPr>
              <a:t>أفضل </a:t>
            </a:r>
            <a:r>
              <a:rPr lang="ar-EG" sz="4000" b="1" dirty="0" smtClean="0">
                <a:solidFill>
                  <a:srgbClr val="163E6F"/>
                </a:solidFill>
                <a:latin typeface="Helvetica 55 Roman" pitchFamily="34" charset="0"/>
              </a:rPr>
              <a:t>لأجل المبيعات</a:t>
            </a:r>
            <a:r>
              <a:rPr lang="ar-EG" sz="4000" b="1" dirty="0">
                <a:solidFill>
                  <a:srgbClr val="163E6F"/>
                </a:solidFill>
                <a:latin typeface="Helvetica 55 Roman" pitchFamily="34" charset="0"/>
              </a:rPr>
              <a:t>؟</a:t>
            </a:r>
            <a:endParaRPr lang="en-IN" sz="4000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3969130" y="3212976"/>
            <a:ext cx="72008" cy="72008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604448" y="2651879"/>
            <a:ext cx="72008" cy="72008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 flipV="1">
            <a:off x="8172400" y="3133948"/>
            <a:ext cx="72008" cy="72008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 flipV="1">
            <a:off x="3969130" y="2651879"/>
            <a:ext cx="72008" cy="72008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rk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115616" y="3429000"/>
            <a:ext cx="273630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dirty="0" smtClean="0">
                <a:solidFill>
                  <a:schemeClr val="bg1"/>
                </a:solidFill>
                <a:latin typeface="Helvetica 55 Roman" pitchFamily="34" charset="0"/>
              </a:rPr>
              <a:t>اعثرعلى سوق </a:t>
            </a:r>
          </a:p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dirty="0" smtClean="0">
                <a:solidFill>
                  <a:schemeClr val="bg1"/>
                </a:solidFill>
                <a:latin typeface="Helvetica 55 Roman" pitchFamily="34" charset="0"/>
              </a:rPr>
              <a:t>يفتقر الى منتجات</a:t>
            </a:r>
            <a:endParaRPr lang="en-IN" sz="2400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7560840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b="1" dirty="0">
                <a:solidFill>
                  <a:srgbClr val="FFFF99"/>
                </a:solidFill>
                <a:latin typeface="Helvetica 55 Roman" pitchFamily="34" charset="0"/>
              </a:rPr>
              <a:t>الأسواق </a:t>
            </a:r>
            <a:r>
              <a:rPr lang="ar-EG" b="1" dirty="0" smtClean="0">
                <a:solidFill>
                  <a:srgbClr val="FFFF99"/>
                </a:solidFill>
                <a:latin typeface="Helvetica 55 Roman" pitchFamily="34" charset="0"/>
              </a:rPr>
              <a:t>التى  </a:t>
            </a:r>
          </a:p>
          <a:p>
            <a:pPr algn="l"/>
            <a:r>
              <a:rPr lang="ar-EG" b="1" dirty="0" smtClean="0">
                <a:solidFill>
                  <a:srgbClr val="FFFF99"/>
                </a:solidFill>
                <a:latin typeface="Helvetica 55 Roman" pitchFamily="34" charset="0"/>
              </a:rPr>
              <a:t>تفتقر الى منتجات</a:t>
            </a:r>
            <a:r>
              <a:rPr lang="en-IN" b="1" dirty="0">
                <a:solidFill>
                  <a:srgbClr val="FFFF99"/>
                </a:solidFill>
                <a:latin typeface="Helvetica 55 Roman" pitchFamily="34" charset="0"/>
              </a:rPr>
              <a:t/>
            </a:r>
            <a:br>
              <a:rPr lang="en-IN" b="1" dirty="0">
                <a:solidFill>
                  <a:srgbClr val="FFFF99"/>
                </a:solidFill>
                <a:latin typeface="Helvetica 55 Roman" pitchFamily="34" charset="0"/>
              </a:rPr>
            </a:br>
            <a:endParaRPr lang="en-IN" b="1" dirty="0">
              <a:solidFill>
                <a:srgbClr val="FFFF99"/>
              </a:solidFill>
              <a:latin typeface="Helvetica 55 Roman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300192" y="764704"/>
            <a:ext cx="1728192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dirty="0" smtClean="0">
                <a:solidFill>
                  <a:schemeClr val="bg1"/>
                </a:solidFill>
                <a:latin typeface="Helvetica 55 Roman" pitchFamily="34" charset="0"/>
              </a:rPr>
              <a:t>ابدأ التسويق</a:t>
            </a:r>
            <a:endParaRPr lang="en-IN" sz="2400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2753544" y="3328268"/>
            <a:ext cx="273630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4000" spc="-300" dirty="0" smtClean="0">
                <a:solidFill>
                  <a:srgbClr val="FFFF99"/>
                </a:solidFill>
                <a:latin typeface="Helvetica 35 Thin" pitchFamily="34" charset="0"/>
              </a:rPr>
              <a:t>1-</a:t>
            </a:r>
            <a:endParaRPr lang="en-IN" sz="4000" spc="-300" dirty="0">
              <a:solidFill>
                <a:srgbClr val="FFFF99"/>
              </a:solidFill>
              <a:latin typeface="Helvetica 35 Thin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4211960" y="5013176"/>
            <a:ext cx="1800200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dirty="0" smtClean="0">
                <a:solidFill>
                  <a:schemeClr val="bg1"/>
                </a:solidFill>
                <a:latin typeface="Helvetica 55 Roman" pitchFamily="34" charset="0"/>
              </a:rPr>
              <a:t> تحقق من احتياجاته</a:t>
            </a:r>
            <a:endParaRPr lang="en-IN" sz="2400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5220072" y="4869160"/>
            <a:ext cx="273630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4000" spc="-150" dirty="0" smtClean="0">
                <a:solidFill>
                  <a:srgbClr val="FFFF99"/>
                </a:solidFill>
                <a:latin typeface="Helvetica 35 Thin" pitchFamily="34" charset="0"/>
              </a:rPr>
              <a:t>2-</a:t>
            </a:r>
            <a:endParaRPr lang="en-IN" sz="4000" spc="-150" dirty="0">
              <a:solidFill>
                <a:srgbClr val="FFFF99"/>
              </a:solidFill>
              <a:latin typeface="Helvetica 35 Thin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6716328" y="3501008"/>
            <a:ext cx="1800200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dirty="0" smtClean="0">
                <a:solidFill>
                  <a:schemeClr val="bg1"/>
                </a:solidFill>
                <a:latin typeface="Helvetica 55 Roman" pitchFamily="34" charset="0"/>
              </a:rPr>
              <a:t>حدد </a:t>
            </a:r>
            <a:r>
              <a:rPr lang="ar-EG" sz="2400" dirty="0">
                <a:solidFill>
                  <a:schemeClr val="bg1"/>
                </a:solidFill>
                <a:latin typeface="Helvetica 55 Roman" pitchFamily="34" charset="0"/>
              </a:rPr>
              <a:t>كيف </a:t>
            </a:r>
            <a:r>
              <a:rPr lang="ar-EG" sz="2400" dirty="0" smtClean="0">
                <a:solidFill>
                  <a:schemeClr val="bg1"/>
                </a:solidFill>
                <a:latin typeface="Helvetica 55 Roman" pitchFamily="34" charset="0"/>
              </a:rPr>
              <a:t>يمكن للمنتج </a:t>
            </a:r>
            <a:r>
              <a:rPr lang="ar-EG" sz="2400" dirty="0">
                <a:solidFill>
                  <a:schemeClr val="bg1"/>
                </a:solidFill>
                <a:latin typeface="Helvetica 55 Roman" pitchFamily="34" charset="0"/>
              </a:rPr>
              <a:t>أو </a:t>
            </a:r>
            <a:r>
              <a:rPr lang="ar-EG" sz="2400" dirty="0" smtClean="0">
                <a:solidFill>
                  <a:schemeClr val="bg1"/>
                </a:solidFill>
                <a:latin typeface="Helvetica 55 Roman" pitchFamily="34" charset="0"/>
              </a:rPr>
              <a:t>الخدمة الخاصة بك ملء </a:t>
            </a:r>
            <a:r>
              <a:rPr lang="ar-EG" sz="2400" dirty="0">
                <a:solidFill>
                  <a:schemeClr val="bg1"/>
                </a:solidFill>
                <a:latin typeface="Helvetica 55 Roman" pitchFamily="34" charset="0"/>
              </a:rPr>
              <a:t>الفجوة</a:t>
            </a:r>
            <a:endParaRPr lang="en-IN" sz="2400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8531808" y="3429000"/>
            <a:ext cx="273630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4000" spc="-150" dirty="0" smtClean="0">
                <a:solidFill>
                  <a:srgbClr val="FFFF99"/>
                </a:solidFill>
                <a:latin typeface="Helvetica 35 Thin" pitchFamily="34" charset="0"/>
              </a:rPr>
              <a:t>3-</a:t>
            </a:r>
            <a:endParaRPr lang="en-IN" sz="4000" spc="-150" dirty="0">
              <a:solidFill>
                <a:srgbClr val="FFFF99"/>
              </a:solidFill>
              <a:latin typeface="Helvetica 35 Thin" pitchFamily="34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7595704" y="644476"/>
            <a:ext cx="93610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4000" spc="-150" dirty="0" smtClean="0">
                <a:solidFill>
                  <a:srgbClr val="FFFF99"/>
                </a:solidFill>
                <a:latin typeface="Helvetica 35 Thin" pitchFamily="34" charset="0"/>
              </a:rPr>
              <a:t>4-</a:t>
            </a:r>
            <a:endParaRPr lang="en-IN" sz="4000" spc="-150" dirty="0">
              <a:solidFill>
                <a:srgbClr val="FFFF99"/>
              </a:solidFill>
              <a:latin typeface="Helvetica 35 Thin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72816"/>
            <a:ext cx="7848872" cy="38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جميع الأسعار لا يجب أن تكون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متماثلة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مستويات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مختلفة من الخدمة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تم شراء كميات مختلفة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شروط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دفع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مختلفة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ضمانات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مختلفة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    التسعير المتدرج 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604448" y="1987973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4427984" y="1484784"/>
            <a:ext cx="3960440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يمكن أن يكون منتجًا أو خدمة مخصصة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يمكن أن يكون جهد مبيعات مخصص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الهدف: إغلاق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اكبر واحدة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... أو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الخاصة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يتم حدوث التطور مع قوة دافعة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إلى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الأمام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التخصيص من أجل العميل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utterstock_212912245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564904"/>
            <a:ext cx="5087141" cy="4104456"/>
          </a:xfrm>
          <a:prstGeom prst="rect">
            <a:avLst/>
          </a:prstGeom>
        </p:spPr>
      </p:pic>
      <p:sp>
        <p:nvSpPr>
          <p:cNvPr id="2" name="Flowchart: Connector 1"/>
          <p:cNvSpPr/>
          <p:nvPr/>
        </p:nvSpPr>
        <p:spPr>
          <a:xfrm>
            <a:off x="8484220" y="263691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V="1">
            <a:off x="8484220" y="170080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484220" y="321297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Connector 5"/>
          <p:cNvSpPr/>
          <p:nvPr/>
        </p:nvSpPr>
        <p:spPr>
          <a:xfrm>
            <a:off x="8490496" y="414908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هل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تعلم؟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إجمالي الربح ونسبة إجمالي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الربح حسب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الفئة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  تحليل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الإيرادات حسب الفئة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/>
          <p:cNvSpPr txBox="1">
            <a:spLocks/>
          </p:cNvSpPr>
          <p:nvPr/>
        </p:nvSpPr>
        <p:spPr>
          <a:xfrm>
            <a:off x="611560" y="5013176"/>
            <a:ext cx="8352928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إلى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أين يجب توجيه الطاقات والتسويق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؟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و أين لا يجب توجيههم ؟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7604" y="2852936"/>
            <a:ext cx="1440160" cy="1440160"/>
          </a:xfrm>
          <a:prstGeom prst="ellips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51820" y="2852936"/>
            <a:ext cx="1440160" cy="1440160"/>
          </a:xfrm>
          <a:prstGeom prst="ellips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40052" y="2852936"/>
            <a:ext cx="1440160" cy="1440160"/>
          </a:xfrm>
          <a:prstGeom prst="ellipse">
            <a:avLst/>
          </a:prstGeom>
          <a:solidFill>
            <a:srgbClr val="FEB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99592" y="4365104"/>
            <a:ext cx="165618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000" b="1" dirty="0" smtClean="0">
                <a:solidFill>
                  <a:srgbClr val="163E6F"/>
                </a:solidFill>
                <a:latin typeface="Helvetica 55 Roman" pitchFamily="34" charset="0"/>
              </a:rPr>
              <a:t>خط </a:t>
            </a:r>
            <a:r>
              <a:rPr lang="ar-EG" sz="2000" b="1" dirty="0">
                <a:solidFill>
                  <a:srgbClr val="163E6F"/>
                </a:solidFill>
                <a:latin typeface="Helvetica 55 Roman" pitchFamily="34" charset="0"/>
              </a:rPr>
              <a:t>الانتاج</a:t>
            </a:r>
            <a:endParaRPr lang="en-IN" sz="2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843808" y="4365104"/>
            <a:ext cx="165618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000" b="1" dirty="0" smtClean="0">
                <a:solidFill>
                  <a:srgbClr val="163E6F"/>
                </a:solidFill>
                <a:latin typeface="Helvetica 55 Roman" pitchFamily="34" charset="0"/>
              </a:rPr>
              <a:t>خط </a:t>
            </a:r>
            <a:r>
              <a:rPr lang="ar-EG" sz="2000" b="1" dirty="0">
                <a:solidFill>
                  <a:srgbClr val="163E6F"/>
                </a:solidFill>
                <a:latin typeface="Helvetica 55 Roman" pitchFamily="34" charset="0"/>
              </a:rPr>
              <a:t>الخدمة</a:t>
            </a:r>
            <a:endParaRPr lang="en-IN" sz="2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4932040" y="4365104"/>
            <a:ext cx="165618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000" b="1" dirty="0" smtClean="0">
                <a:solidFill>
                  <a:srgbClr val="163E6F"/>
                </a:solidFill>
                <a:latin typeface="Helvetica 55 Roman" pitchFamily="34" charset="0"/>
              </a:rPr>
              <a:t>الإدارة</a:t>
            </a:r>
            <a:endParaRPr lang="en-IN" sz="2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pic>
        <p:nvPicPr>
          <p:cNvPr id="17" name="Picture 16" descr="Revenue icons.png"/>
          <p:cNvPicPr>
            <a:picLocks noChangeAspect="1"/>
          </p:cNvPicPr>
          <p:nvPr/>
        </p:nvPicPr>
        <p:blipFill>
          <a:blip r:embed="rId2" cstate="print"/>
          <a:srcRect r="63120"/>
          <a:stretch>
            <a:fillRect/>
          </a:stretch>
        </p:blipFill>
        <p:spPr>
          <a:xfrm>
            <a:off x="1331640" y="3284984"/>
            <a:ext cx="792088" cy="602746"/>
          </a:xfrm>
          <a:prstGeom prst="rect">
            <a:avLst/>
          </a:prstGeom>
        </p:spPr>
      </p:pic>
      <p:pic>
        <p:nvPicPr>
          <p:cNvPr id="18" name="Picture 17" descr="Revenue icons.png"/>
          <p:cNvPicPr>
            <a:picLocks noChangeAspect="1"/>
          </p:cNvPicPr>
          <p:nvPr/>
        </p:nvPicPr>
        <p:blipFill>
          <a:blip r:embed="rId3" cstate="print"/>
          <a:srcRect l="39928" r="29593"/>
          <a:stretch>
            <a:fillRect/>
          </a:stretch>
        </p:blipFill>
        <p:spPr>
          <a:xfrm>
            <a:off x="3275856" y="3212977"/>
            <a:ext cx="798284" cy="735028"/>
          </a:xfrm>
          <a:prstGeom prst="rect">
            <a:avLst/>
          </a:prstGeom>
        </p:spPr>
      </p:pic>
      <p:pic>
        <p:nvPicPr>
          <p:cNvPr id="19" name="Picture 18" descr="Revenue icons.png"/>
          <p:cNvPicPr>
            <a:picLocks noChangeAspect="1"/>
          </p:cNvPicPr>
          <p:nvPr/>
        </p:nvPicPr>
        <p:blipFill>
          <a:blip r:embed="rId3" cstate="print"/>
          <a:srcRect l="73456" r="-6982"/>
          <a:stretch>
            <a:fillRect/>
          </a:stretch>
        </p:blipFill>
        <p:spPr>
          <a:xfrm>
            <a:off x="5364088" y="3284984"/>
            <a:ext cx="792088" cy="663021"/>
          </a:xfrm>
          <a:prstGeom prst="rect">
            <a:avLst/>
          </a:prstGeom>
        </p:spPr>
      </p:pic>
      <p:sp>
        <p:nvSpPr>
          <p:cNvPr id="2" name="Flowchart: Connector 1"/>
          <p:cNvSpPr/>
          <p:nvPr/>
        </p:nvSpPr>
        <p:spPr>
          <a:xfrm>
            <a:off x="8919825" y="5802300"/>
            <a:ext cx="72008" cy="7200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H="1">
            <a:off x="8852396" y="2492896"/>
            <a:ext cx="72008" cy="7200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919825" y="5229200"/>
            <a:ext cx="72007" cy="7200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 flipH="1" flipV="1">
            <a:off x="8852396" y="1916832"/>
            <a:ext cx="72006" cy="7200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rice tag.png"/>
          <p:cNvPicPr>
            <a:picLocks noChangeAspect="1"/>
          </p:cNvPicPr>
          <p:nvPr/>
        </p:nvPicPr>
        <p:blipFill>
          <a:blip r:embed="rId2" cstate="print"/>
          <a:srcRect l="14910" t="9807"/>
          <a:stretch>
            <a:fillRect/>
          </a:stretch>
        </p:blipFill>
        <p:spPr>
          <a:xfrm rot="19821430">
            <a:off x="383459" y="-396772"/>
            <a:ext cx="4025499" cy="363698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5724128" y="1551540"/>
            <a:ext cx="439248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تحسين </a:t>
            </a:r>
            <a:r>
              <a:rPr lang="ar-E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الأسعار بناءً </a:t>
            </a:r>
            <a:r>
              <a:rPr lang="ar-E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على :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 rot="616175">
            <a:off x="1639816" y="1025678"/>
            <a:ext cx="237626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sz="5400" b="1" dirty="0" smtClean="0">
                <a:solidFill>
                  <a:srgbClr val="FFFF99"/>
                </a:solidFill>
                <a:latin typeface="Helvetica 95 Black" pitchFamily="34" charset="0"/>
              </a:rPr>
              <a:t>التسعير</a:t>
            </a:r>
            <a:endParaRPr lang="en-IN" sz="5400" b="1" dirty="0">
              <a:solidFill>
                <a:srgbClr val="FFFF99"/>
              </a:solidFill>
              <a:latin typeface="Helvetica 95 Black" pitchFamily="34" charset="0"/>
            </a:endParaRPr>
          </a:p>
        </p:txBody>
      </p:sp>
      <p:pic>
        <p:nvPicPr>
          <p:cNvPr id="21" name="Picture 20" descr="Pric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2852936"/>
            <a:ext cx="7306071" cy="17038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155271" y="4869160"/>
            <a:ext cx="1332416" cy="404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EG" sz="2000" b="1" dirty="0">
                <a:solidFill>
                  <a:srgbClr val="000000"/>
                </a:solidFill>
                <a:latin typeface="Helvetica 55 Roman" pitchFamily="34" charset="0"/>
              </a:rPr>
              <a:t>عوامل </a:t>
            </a:r>
            <a:r>
              <a:rPr lang="ar-EG" sz="2000" b="1" dirty="0" smtClean="0">
                <a:solidFill>
                  <a:srgbClr val="000000"/>
                </a:solidFill>
                <a:latin typeface="Helvetica 55 Roman" pitchFamily="34" charset="0"/>
              </a:rPr>
              <a:t>السوق</a:t>
            </a:r>
            <a:endParaRPr lang="en-IN" sz="20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83097" y="4869160"/>
            <a:ext cx="877164" cy="404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EG" sz="2000" b="1" dirty="0" smtClean="0">
                <a:solidFill>
                  <a:srgbClr val="000000"/>
                </a:solidFill>
                <a:latin typeface="Helvetica 55 Roman" pitchFamily="34" charset="0"/>
              </a:rPr>
              <a:t>المنافسة</a:t>
            </a:r>
            <a:endParaRPr lang="en-IN" sz="20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10279" y="4797152"/>
            <a:ext cx="1534394" cy="404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EG" sz="2000" b="1" dirty="0">
                <a:solidFill>
                  <a:srgbClr val="000000"/>
                </a:solidFill>
                <a:latin typeface="Helvetica 55 Roman" pitchFamily="34" charset="0"/>
              </a:rPr>
              <a:t>ظروف </a:t>
            </a:r>
            <a:r>
              <a:rPr lang="ar-EG" sz="2000" b="1" dirty="0" smtClean="0">
                <a:solidFill>
                  <a:srgbClr val="000000"/>
                </a:solidFill>
                <a:latin typeface="Helvetica 55 Roman" pitchFamily="34" charset="0"/>
              </a:rPr>
              <a:t>اقتصادية</a:t>
            </a:r>
            <a:endParaRPr lang="en-IN" sz="20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44069" y="4725144"/>
            <a:ext cx="728084" cy="404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EG" sz="2000" b="1" dirty="0" smtClean="0">
                <a:solidFill>
                  <a:srgbClr val="000000"/>
                </a:solidFill>
                <a:latin typeface="Helvetica 55 Roman" pitchFamily="34" charset="0"/>
              </a:rPr>
              <a:t>الجودة</a:t>
            </a:r>
            <a:endParaRPr lang="en-IN" sz="20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749276" y="1988840"/>
            <a:ext cx="8208912" cy="4032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إجمالي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الربح المتوقع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ماذا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يريد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العملاء؟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قيمة</a:t>
            </a:r>
            <a:r>
              <a:rPr lang="en-IN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فوائد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حلول</a:t>
            </a:r>
            <a:r>
              <a:rPr lang="en-IN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مع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تساوي كل الأشياء - سيبحث العملاء عن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أقل سعر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التميز يجعلك تحصل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على أسعار أعلى</a:t>
            </a:r>
          </a:p>
        </p:txBody>
      </p:sp>
      <p:pic>
        <p:nvPicPr>
          <p:cNvPr id="5" name="Picture 4" descr="Price tag.png"/>
          <p:cNvPicPr>
            <a:picLocks noChangeAspect="1"/>
          </p:cNvPicPr>
          <p:nvPr/>
        </p:nvPicPr>
        <p:blipFill>
          <a:blip r:embed="rId2" cstate="print"/>
          <a:srcRect l="16801" t="15179"/>
          <a:stretch>
            <a:fillRect/>
          </a:stretch>
        </p:blipFill>
        <p:spPr>
          <a:xfrm rot="12507159" flipH="1">
            <a:off x="577072" y="-513428"/>
            <a:ext cx="3936009" cy="342035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 rot="20983825" flipH="1">
            <a:off x="1743253" y="682147"/>
            <a:ext cx="237626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sz="5400" b="1" dirty="0" smtClean="0">
                <a:solidFill>
                  <a:srgbClr val="FFFF99"/>
                </a:solidFill>
                <a:latin typeface="Helvetica 95 Black" pitchFamily="34" charset="0"/>
              </a:rPr>
              <a:t>التسعير</a:t>
            </a:r>
            <a:endParaRPr lang="en-IN" sz="5400" b="1" dirty="0">
              <a:solidFill>
                <a:srgbClr val="FFFF99"/>
              </a:solidFill>
              <a:latin typeface="Helvetica 95 Black" pitchFamily="34" charset="0"/>
            </a:endParaRPr>
          </a:p>
        </p:txBody>
      </p:sp>
      <p:sp>
        <p:nvSpPr>
          <p:cNvPr id="2" name="Flowchart: Connector 1"/>
          <p:cNvSpPr/>
          <p:nvPr/>
        </p:nvSpPr>
        <p:spPr>
          <a:xfrm flipH="1">
            <a:off x="8886180" y="2780928"/>
            <a:ext cx="72008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H="1">
            <a:off x="8886180" y="2199928"/>
            <a:ext cx="72008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886180" y="5004668"/>
            <a:ext cx="72008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Flowchart: Connector 7"/>
          <p:cNvSpPr/>
          <p:nvPr/>
        </p:nvSpPr>
        <p:spPr>
          <a:xfrm>
            <a:off x="8886180" y="5517232"/>
            <a:ext cx="72008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لا يجب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على كل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عملية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بيع أن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تتضمن  نفس الشروط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خصومات على المدفوعات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المبكرة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المدفوعات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المتأخرة للعملاء ذوي الجدارة الائتمانية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مبيعات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الشحنة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تخفيضات الكمية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أحصل على الموافقة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الدفعات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الأولى والعربون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شروط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البيع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 flipH="1">
            <a:off x="8836880" y="191683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 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-108520" y="2231976"/>
            <a:ext cx="4176464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الماضي ≠ المستقبل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المبيعات عبر الإنترنت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وسائل التواصل الاجتماعي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قُرّاء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بطاقات الائتمان للهواتف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الذكية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لا تكن في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أخر المجموعة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  الإنترنت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Connector 2"/>
          <p:cNvSpPr/>
          <p:nvPr/>
        </p:nvSpPr>
        <p:spPr>
          <a:xfrm>
            <a:off x="4111497" y="2996952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4111497" y="2420888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Connector 5"/>
          <p:cNvSpPr/>
          <p:nvPr/>
        </p:nvSpPr>
        <p:spPr>
          <a:xfrm>
            <a:off x="4111497" y="3573016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Flowchart: Connector 9"/>
          <p:cNvSpPr/>
          <p:nvPr/>
        </p:nvSpPr>
        <p:spPr>
          <a:xfrm>
            <a:off x="4111497" y="411087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Flowchart: Connector 10"/>
          <p:cNvSpPr/>
          <p:nvPr/>
        </p:nvSpPr>
        <p:spPr>
          <a:xfrm>
            <a:off x="4111497" y="4646857"/>
            <a:ext cx="45719" cy="4571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68721508.jpg"/>
          <p:cNvPicPr>
            <a:picLocks noChangeAspect="1"/>
          </p:cNvPicPr>
          <p:nvPr/>
        </p:nvPicPr>
        <p:blipFill>
          <a:blip r:embed="rId2" cstate="print"/>
          <a:srcRect r="9362" b="5155"/>
          <a:stretch>
            <a:fillRect/>
          </a:stretch>
        </p:blipFill>
        <p:spPr>
          <a:xfrm>
            <a:off x="1475656" y="1508448"/>
            <a:ext cx="7668344" cy="5349552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-1260648" y="1774279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ما هذا؟ ماذا يمكن أن يكون ؟؟؟؟؟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استكمل عملك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الحالي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يمكن أن يكون للتكاليف الهامشية تأثير كبير على المحصلة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النهائية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استفد من قاعدة عملائك الحالية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  تدفقات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الإيرادات الإضافية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6745621" y="364502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V="1">
            <a:off x="6745621" y="248055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Connector 5"/>
          <p:cNvSpPr/>
          <p:nvPr/>
        </p:nvSpPr>
        <p:spPr>
          <a:xfrm>
            <a:off x="6745981" y="309313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0800000">
            <a:off x="0" y="0"/>
            <a:ext cx="9144000" cy="6858000"/>
          </a:xfrm>
          <a:prstGeom prst="rect">
            <a:avLst/>
          </a:prstGeom>
          <a:gradFill>
            <a:gsLst>
              <a:gs pos="66000">
                <a:schemeClr val="bg1">
                  <a:alpha val="87000"/>
                </a:schemeClr>
              </a:gs>
              <a:gs pos="1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913726" y="647114"/>
            <a:ext cx="2205822" cy="2205822"/>
          </a:xfrm>
          <a:prstGeom prst="ellips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0346" y="1429607"/>
            <a:ext cx="2372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أبذل قصارى</a:t>
            </a:r>
          </a:p>
          <a:p>
            <a:pPr algn="ctr"/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 جهدك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51520" y="3140968"/>
            <a:ext cx="2376264" cy="2376264"/>
          </a:xfrm>
          <a:prstGeom prst="ellips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203" y="3944379"/>
            <a:ext cx="2372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أعمل </a:t>
            </a:r>
            <a:r>
              <a:rPr lang="ar-EG" sz="2200" b="1" dirty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بجد ولمدة أطول كل يوم 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921674" y="1628800"/>
            <a:ext cx="2072070" cy="20720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71418" y="2449630"/>
            <a:ext cx="23725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200" dirty="0" smtClean="0">
                <a:solidFill>
                  <a:schemeClr val="bg1"/>
                </a:solidFill>
                <a:latin typeface="Liberation Sans" pitchFamily="34" charset="0"/>
              </a:rPr>
              <a:t>تظل </a:t>
            </a:r>
            <a:r>
              <a:rPr lang="ar-EG" sz="2200" dirty="0">
                <a:solidFill>
                  <a:schemeClr val="bg1"/>
                </a:solidFill>
                <a:latin typeface="Liberation Sans" pitchFamily="34" charset="0"/>
              </a:rPr>
              <a:t>المبيعات ثابتة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pic>
        <p:nvPicPr>
          <p:cNvPr id="3" name="Picture 2" descr="shutterstock_212141290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052736"/>
            <a:ext cx="4899432" cy="501273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228184" y="4437112"/>
            <a:ext cx="2143762" cy="2143762"/>
          </a:xfrm>
          <a:prstGeom prst="ellipse">
            <a:avLst/>
          </a:prstGeom>
          <a:solidFill>
            <a:srgbClr val="FA82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13774" y="5216605"/>
            <a:ext cx="23725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3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ما هي الأجابة؟</a:t>
            </a:r>
            <a:endParaRPr lang="bg-BG" sz="3200" dirty="0">
              <a:solidFill>
                <a:schemeClr val="bg1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 20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763688" y="2132856"/>
            <a:ext cx="6048672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متسع كبير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من المساحة من أجل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الأداء المتوسط ، ولكن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مساحة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صغيرة في الأعلى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للتفوق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هذا هو المكان الذي يكمن فيه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النجاح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763688" y="764704"/>
            <a:ext cx="561662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C00000"/>
                </a:solidFill>
                <a:latin typeface="Helvetica 55 Roman" pitchFamily="34" charset="0"/>
              </a:rPr>
              <a:t>اجعل المنتج أو الخدمة الخاصة بك الأفضل في فئتها</a:t>
            </a:r>
            <a:endParaRPr lang="en-IN" b="1" dirty="0">
              <a:solidFill>
                <a:srgbClr val="C00000"/>
              </a:solidFill>
              <a:latin typeface="Helvetica 55 Roman" pitchFamily="34" charset="0"/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7808652" y="292494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V="1">
            <a:off x="7809012" y="235628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7812360" y="349472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148631159.jpg"/>
          <p:cNvPicPr>
            <a:picLocks noChangeAspect="1"/>
          </p:cNvPicPr>
          <p:nvPr/>
        </p:nvPicPr>
        <p:blipFill>
          <a:blip r:embed="rId2" cstate="print"/>
          <a:srcRect l="8771"/>
          <a:stretch>
            <a:fillRect/>
          </a:stretch>
        </p:blipFill>
        <p:spPr>
          <a:xfrm>
            <a:off x="0" y="0"/>
            <a:ext cx="9367251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6552728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العملاء لهم الحق في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الاختيار.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أعمل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مع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من يرغبون في العمل معك وليس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لأنهم مضطرون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لذلك.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من المرجح أن يكون لدى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الشركات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الأخرى نفس المنتجات أو الخدمات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.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تذكر أن هناك القليل من الاحتكارات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موجودة يومنا الحاضر.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626469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للاختيار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أو عدم الاختيار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7192020" y="191683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7192380" y="242088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 flipH="1">
            <a:off x="7192020" y="306896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 flipH="1" flipV="1">
            <a:off x="7192021" y="3988916"/>
            <a:ext cx="74092" cy="8815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إذا أزعجت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العميل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– ستفقده نهائيا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إذا أزعجت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العميل -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إجرأ بعض التعديلات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-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ستكتسبه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مدى الحياة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هدية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قسيمة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عشاء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هدية صغيرة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خصم على المنتج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أو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الخدمة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عملات البنس خارجة ودولارات داخلة – هو عائد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إيجابي على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الاستثمار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1" y="620688"/>
            <a:ext cx="8080341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  إزعاج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العميل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882765" y="1916830"/>
            <a:ext cx="72008" cy="7200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V="1">
            <a:off x="8876589" y="2492896"/>
            <a:ext cx="72008" cy="7201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850478" y="4725144"/>
            <a:ext cx="72008" cy="72009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4546951.jpg"/>
          <p:cNvPicPr>
            <a:picLocks noChangeAspect="1"/>
          </p:cNvPicPr>
          <p:nvPr/>
        </p:nvPicPr>
        <p:blipFill>
          <a:blip r:embed="rId2" cstate="print"/>
          <a:srcRect l="6300"/>
          <a:stretch>
            <a:fillRect/>
          </a:stretch>
        </p:blipFill>
        <p:spPr>
          <a:xfrm>
            <a:off x="0" y="0"/>
            <a:ext cx="4283968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63888" y="548680"/>
            <a:ext cx="5580112" cy="4824536"/>
          </a:xfrm>
          <a:prstGeom prst="rect">
            <a:avLst/>
          </a:prstGeom>
          <a:solidFill>
            <a:srgbClr val="B5E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923928" y="1916832"/>
            <a:ext cx="4968552" cy="316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يحب العملاء الشعور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بكونهم أشخاص مهمة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</a:pPr>
            <a:r>
              <a:rPr lang="en-IN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خذ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بعض من الوقت لعمل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لفتة حقيقية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من الأهتمام والعناية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أفعل كل ما بوسعك لأجل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إرضاء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العميل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شاهد النتائج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الإيجابية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23928" y="908720"/>
            <a:ext cx="756084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55 Roman" pitchFamily="34" charset="0"/>
              </a:rPr>
              <a:t>لمسة شخصية          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23928" y="1556792"/>
            <a:ext cx="4464496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946232" y="3609020"/>
            <a:ext cx="72008" cy="72008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946232" y="2719146"/>
            <a:ext cx="72008" cy="72008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Flowchart: Connector 9"/>
          <p:cNvSpPr/>
          <p:nvPr/>
        </p:nvSpPr>
        <p:spPr>
          <a:xfrm flipH="1">
            <a:off x="8946232" y="2204864"/>
            <a:ext cx="72008" cy="72008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Flowchart: Connector 10"/>
          <p:cNvSpPr/>
          <p:nvPr/>
        </p:nvSpPr>
        <p:spPr>
          <a:xfrm flipH="1">
            <a:off x="8950232" y="4179528"/>
            <a:ext cx="73360" cy="72008"/>
          </a:xfrm>
          <a:prstGeom prst="flowChartConnector">
            <a:avLst/>
          </a:prstGeom>
          <a:solidFill>
            <a:srgbClr val="FFFF99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82359286.jpg"/>
          <p:cNvPicPr>
            <a:picLocks noChangeAspect="1"/>
          </p:cNvPicPr>
          <p:nvPr/>
        </p:nvPicPr>
        <p:blipFill>
          <a:blip r:embed="rId2" cstate="print"/>
          <a:srcRect t="15356" b="17763"/>
          <a:stretch>
            <a:fillRect/>
          </a:stretch>
        </p:blipFill>
        <p:spPr>
          <a:xfrm>
            <a:off x="0" y="0"/>
            <a:ext cx="9144000" cy="40770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0" y="1268760"/>
            <a:ext cx="9144000" cy="38884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69453" y="4401108"/>
            <a:ext cx="7344816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هل يمكن أن يكون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تصنيف الختام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أفضل؟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مرات عديدة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يكون الأعلان شيء جيد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،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ولكن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التقرب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هو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شيء خاطئ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3645024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ختام العمل الأكبر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4365104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7944170" y="461713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اجعل الآخرين يشاركون في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الختام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احصل على أفكار جديدة حول كيفية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الختام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إجعل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المالكين أو كبار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المديرين يشاركون في الحصول على أفكار جديدة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إظهار أهمية العميل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العملاء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يشعرون بالأنبهار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ختام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البيع أهم مِن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مَن ختم البيع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000000"/>
                </a:solidFill>
                <a:latin typeface="Helvetica 55 Roman" pitchFamily="34" charset="0"/>
              </a:rPr>
              <a:t>ختام </a:t>
            </a:r>
            <a:r>
              <a:rPr lang="ar-EG" b="1" dirty="0">
                <a:solidFill>
                  <a:srgbClr val="000000"/>
                </a:solidFill>
                <a:latin typeface="Helvetica 55 Roman" pitchFamily="34" charset="0"/>
              </a:rPr>
              <a:t>العمل الأكبر</a:t>
            </a:r>
          </a:p>
          <a:p>
            <a:endParaRPr lang="en-IN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820472" y="191683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820472" y="249289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1403648" y="3897052"/>
            <a:ext cx="72008" cy="1080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Flowchart: Connector 4"/>
          <p:cNvSpPr/>
          <p:nvPr/>
        </p:nvSpPr>
        <p:spPr>
          <a:xfrm>
            <a:off x="8820472" y="303295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Connector 5"/>
          <p:cNvSpPr/>
          <p:nvPr/>
        </p:nvSpPr>
        <p:spPr>
          <a:xfrm>
            <a:off x="8820472" y="357301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Flowchart: Connector 9"/>
          <p:cNvSpPr/>
          <p:nvPr/>
        </p:nvSpPr>
        <p:spPr>
          <a:xfrm>
            <a:off x="8820472" y="474068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5290490.jpg"/>
          <p:cNvPicPr>
            <a:picLocks noChangeAspect="1"/>
          </p:cNvPicPr>
          <p:nvPr/>
        </p:nvPicPr>
        <p:blipFill>
          <a:blip r:embed="rId2" cstate="print"/>
          <a:srcRect r="13515"/>
          <a:stretch>
            <a:fillRect/>
          </a:stretch>
        </p:blipFill>
        <p:spPr>
          <a:xfrm>
            <a:off x="0" y="548681"/>
            <a:ext cx="4370660" cy="630931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35460" y="1844824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من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المسؤول عن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التسويق ؟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أنت ؟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لا يوجد خطأ في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هذا ،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ولكن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في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كثير من الأحيان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الأفكار الجديدة لا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     يبتكرها نفس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الشخص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707904" y="692697"/>
            <a:ext cx="756084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أبتكار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أفكار </a:t>
            </a:r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تسويقية          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851920" y="1340768"/>
            <a:ext cx="4968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964488" y="206084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964488" y="256490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5290490.jpg"/>
          <p:cNvPicPr>
            <a:picLocks noChangeAspect="1"/>
          </p:cNvPicPr>
          <p:nvPr/>
        </p:nvPicPr>
        <p:blipFill>
          <a:blip r:embed="rId2" cstate="print"/>
          <a:srcRect r="13515"/>
          <a:stretch>
            <a:fillRect/>
          </a:stretch>
        </p:blipFill>
        <p:spPr>
          <a:xfrm>
            <a:off x="120104" y="548681"/>
            <a:ext cx="4370660" cy="630931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539552" y="1700808"/>
            <a:ext cx="8208912" cy="331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أجعل الأخرين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يتشاركون في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ذلك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الموظفين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العملاء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موظف المبيعات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شركات التسويق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"المؤسسة الفكرية" التسويقية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657142" y="462362"/>
            <a:ext cx="432048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b="1" dirty="0" smtClean="0">
                <a:solidFill>
                  <a:srgbClr val="000000"/>
                </a:solidFill>
                <a:latin typeface="Helvetica 55 Roman" pitchFamily="34" charset="0"/>
              </a:rPr>
              <a:t>أبتكار </a:t>
            </a:r>
            <a:r>
              <a:rPr lang="ar-EG" b="1" dirty="0">
                <a:solidFill>
                  <a:srgbClr val="000000"/>
                </a:solidFill>
                <a:latin typeface="Helvetica 55 Roman" pitchFamily="34" charset="0"/>
              </a:rPr>
              <a:t>أفكار تسويقية </a:t>
            </a:r>
            <a:endParaRPr lang="en-IN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58952" y="1124744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6648" y="5370757"/>
            <a:ext cx="9144000" cy="1008112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331640" y="5589239"/>
            <a:ext cx="8208912" cy="864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ar-EG" sz="2400" dirty="0">
                <a:solidFill>
                  <a:srgbClr val="FFFF99"/>
                </a:solidFill>
                <a:latin typeface="Hand Of Sean" pitchFamily="2" charset="0"/>
              </a:rPr>
              <a:t>يمكن أن يكون للأفكار الإبداعية نتائج </a:t>
            </a:r>
            <a:r>
              <a:rPr lang="ar-EG" sz="2400" dirty="0" smtClean="0">
                <a:solidFill>
                  <a:srgbClr val="FFFF99"/>
                </a:solidFill>
                <a:latin typeface="Hand Of Sean" pitchFamily="2" charset="0"/>
              </a:rPr>
              <a:t>مذهلة          </a:t>
            </a:r>
            <a:endParaRPr lang="en-IN" sz="2400" dirty="0">
              <a:solidFill>
                <a:srgbClr val="FFFF99"/>
              </a:solidFill>
              <a:latin typeface="Hand Of Sean" pitchFamily="2" charset="0"/>
            </a:endParaRPr>
          </a:p>
        </p:txBody>
      </p:sp>
      <p:sp>
        <p:nvSpPr>
          <p:cNvPr id="2" name="Flowchart: Connector 1"/>
          <p:cNvSpPr/>
          <p:nvPr/>
        </p:nvSpPr>
        <p:spPr>
          <a:xfrm flipH="1" flipV="1">
            <a:off x="8727503" y="1916832"/>
            <a:ext cx="56963" cy="7374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97621916 [Converted].wmf"/>
          <p:cNvPicPr>
            <a:picLocks noChangeAspect="1"/>
          </p:cNvPicPr>
          <p:nvPr/>
        </p:nvPicPr>
        <p:blipFill>
          <a:blip r:embed="rId2" cstate="print"/>
          <a:srcRect r="42324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 flipH="1">
            <a:off x="2979712" y="1628800"/>
            <a:ext cx="6858000" cy="36004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7056784" cy="331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صوب نحو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السوق المستهدف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حملة جيدة ، لكنها بعيدة عن الهدف – فهي غير فعالة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واسع جدا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موجه إلى أكثر من الهدف المقصود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 ضيق جدا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ليست موجه للمجموعة المستهدفة كاملة      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648072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600" b="1" dirty="0" smtClean="0">
                <a:solidFill>
                  <a:srgbClr val="163E6F"/>
                </a:solidFill>
                <a:latin typeface="Helvetica 55 Roman" pitchFamily="34" charset="0"/>
              </a:rPr>
              <a:t>حملة </a:t>
            </a:r>
            <a:r>
              <a:rPr lang="ar-EG" sz="3600" b="1" dirty="0">
                <a:solidFill>
                  <a:srgbClr val="163E6F"/>
                </a:solidFill>
                <a:latin typeface="Helvetica 55 Roman" pitchFamily="34" charset="0"/>
              </a:rPr>
              <a:t>تسويق</a:t>
            </a:r>
            <a:endParaRPr lang="en-IN" sz="3600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6408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7380312" y="191683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7380312" y="306896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7308304" y="414908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utterstock_234988513 [Converted]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36512" y="6844"/>
            <a:ext cx="9180512" cy="687164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65205" y="1457000"/>
            <a:ext cx="8208912" cy="1412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 حدد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المكون الذي ينتج نتائج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أكثر إيجابية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 تغيير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متغير واحد في كل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مرة</a:t>
            </a:r>
            <a:endParaRPr lang="en-IN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835696" y="476672"/>
            <a:ext cx="756084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اختبار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الحملة </a:t>
            </a:r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التسويقية          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497" y="4870167"/>
            <a:ext cx="1449436" cy="404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EG" sz="2000" dirty="0" smtClean="0">
                <a:solidFill>
                  <a:schemeClr val="bg1"/>
                </a:solidFill>
                <a:latin typeface="Helvetica 55 Roman" pitchFamily="34" charset="0"/>
              </a:rPr>
              <a:t>تلفزيون </a:t>
            </a:r>
            <a:r>
              <a:rPr lang="ar-EG" sz="2000" dirty="0">
                <a:solidFill>
                  <a:schemeClr val="bg1"/>
                </a:solidFill>
                <a:latin typeface="Helvetica 55 Roman" pitchFamily="34" charset="0"/>
              </a:rPr>
              <a:t>/ راديو</a:t>
            </a:r>
            <a:endParaRPr lang="en-IN" sz="2000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60410" y="4870167"/>
            <a:ext cx="1281121" cy="404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EG" sz="2000" dirty="0" smtClean="0">
                <a:solidFill>
                  <a:schemeClr val="bg1"/>
                </a:solidFill>
                <a:latin typeface="Helvetica 55 Roman" pitchFamily="34" charset="0"/>
              </a:rPr>
              <a:t>البريد الخاص</a:t>
            </a:r>
            <a:endParaRPr lang="en-IN" sz="2000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57505" y="4686816"/>
            <a:ext cx="1792477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EG" sz="2000" dirty="0">
                <a:solidFill>
                  <a:schemeClr val="bg1"/>
                </a:solidFill>
                <a:latin typeface="Helvetica 55 Roman" pitchFamily="34" charset="0"/>
              </a:rPr>
              <a:t>الموقع</a:t>
            </a:r>
            <a:r>
              <a:rPr lang="en-IN" sz="2000" dirty="0">
                <a:solidFill>
                  <a:schemeClr val="bg1"/>
                </a:solidFill>
                <a:latin typeface="Helvetica 55 Roman" pitchFamily="34" charset="0"/>
              </a:rPr>
              <a:t/>
            </a:r>
            <a:br>
              <a:rPr lang="en-IN" sz="2000" dirty="0">
                <a:solidFill>
                  <a:schemeClr val="bg1"/>
                </a:solidFill>
                <a:latin typeface="Helvetica 55 Roman" pitchFamily="34" charset="0"/>
              </a:rPr>
            </a:br>
            <a:r>
              <a:rPr lang="ar-EG" sz="2000" dirty="0" smtClean="0">
                <a:solidFill>
                  <a:schemeClr val="bg1"/>
                </a:solidFill>
                <a:latin typeface="Helvetica 55 Roman" pitchFamily="34" charset="0"/>
              </a:rPr>
              <a:t>والتجارة </a:t>
            </a:r>
            <a:r>
              <a:rPr lang="ar-EG" sz="2000" dirty="0">
                <a:solidFill>
                  <a:schemeClr val="bg1"/>
                </a:solidFill>
                <a:latin typeface="Helvetica 55 Roman" pitchFamily="34" charset="0"/>
              </a:rPr>
              <a:t>الإلكترونية</a:t>
            </a:r>
            <a:endParaRPr lang="en-IN" sz="2000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55166" y="4566944"/>
            <a:ext cx="18149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  <a:buClr>
                <a:srgbClr val="EE3425"/>
              </a:buClr>
            </a:pPr>
            <a:r>
              <a:rPr lang="en-IN" sz="2000" dirty="0">
                <a:solidFill>
                  <a:schemeClr val="bg1"/>
                </a:solidFill>
                <a:latin typeface="Helvetica 55 Roman" pitchFamily="34" charset="0"/>
              </a:rPr>
              <a:t/>
            </a:r>
            <a:br>
              <a:rPr lang="en-IN" sz="2000" dirty="0">
                <a:solidFill>
                  <a:schemeClr val="bg1"/>
                </a:solidFill>
                <a:latin typeface="Helvetica 55 Roman" pitchFamily="34" charset="0"/>
              </a:rPr>
            </a:br>
            <a:r>
              <a:rPr lang="ar-EG" sz="2000" dirty="0">
                <a:solidFill>
                  <a:schemeClr val="bg1"/>
                </a:solidFill>
                <a:latin typeface="Helvetica 55 Roman" pitchFamily="34" charset="0"/>
              </a:rPr>
              <a:t>محرك البحث </a:t>
            </a:r>
            <a:r>
              <a:rPr lang="ar-EG" sz="2000" dirty="0" smtClean="0">
                <a:solidFill>
                  <a:schemeClr val="bg1"/>
                </a:solidFill>
                <a:latin typeface="Helvetica 55 Roman" pitchFamily="34" charset="0"/>
              </a:rPr>
              <a:t>الامثل</a:t>
            </a:r>
            <a:endParaRPr lang="en-IN" sz="2000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06983" y="4870167"/>
            <a:ext cx="1600118" cy="743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EG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الدفع عند </a:t>
            </a:r>
            <a:r>
              <a:rPr lang="ar-EG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كل نقرة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/>
            </a:r>
            <a:b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</a:b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08520" y="6237312"/>
            <a:ext cx="9289032" cy="46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0" indent="-25200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chemeClr val="bg1"/>
                </a:solidFill>
                <a:latin typeface="Helvetica 55 Roman" pitchFamily="34" charset="0"/>
              </a:rPr>
              <a:t>سجل رأيك في </a:t>
            </a:r>
            <a:r>
              <a:rPr lang="ar-EG" sz="2400" b="1" dirty="0">
                <a:solidFill>
                  <a:schemeClr val="bg1"/>
                </a:solidFill>
                <a:latin typeface="Helvetica 55 Roman" pitchFamily="34" charset="0"/>
              </a:rPr>
              <a:t>تأثير الإيرادات </a:t>
            </a:r>
            <a:r>
              <a:rPr lang="ar-EG" sz="2400" b="1" dirty="0" smtClean="0">
                <a:solidFill>
                  <a:schemeClr val="bg1"/>
                </a:solidFill>
                <a:latin typeface="Helvetica 55 Roman" pitchFamily="34" charset="0"/>
              </a:rPr>
              <a:t>– تعرف على </a:t>
            </a:r>
            <a:r>
              <a:rPr lang="ar-EG" sz="2400" b="1" dirty="0">
                <a:solidFill>
                  <a:schemeClr val="bg1"/>
                </a:solidFill>
                <a:latin typeface="Helvetica 55 Roman" pitchFamily="34" charset="0"/>
              </a:rPr>
              <a:t>ما هو </a:t>
            </a:r>
            <a:r>
              <a:rPr lang="ar-EG" sz="2400" b="1" dirty="0" smtClean="0">
                <a:solidFill>
                  <a:schemeClr val="bg1"/>
                </a:solidFill>
                <a:latin typeface="Helvetica 55 Roman" pitchFamily="34" charset="0"/>
              </a:rPr>
              <a:t>الأفضل</a:t>
            </a:r>
            <a:endParaRPr lang="en-IN" sz="24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>
            <a:off x="946152" y="576281"/>
            <a:ext cx="7279725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لا تغفل عن </a:t>
            </a:r>
            <a:r>
              <a:rPr lang="ar-EG" sz="3500" b="1" dirty="0">
                <a:solidFill>
                  <a:srgbClr val="163E6F"/>
                </a:solidFill>
                <a:latin typeface="Helvetica 55 Roman" pitchFamily="34" charset="0"/>
              </a:rPr>
              <a:t>ما هو أمامك </a:t>
            </a:r>
            <a:r>
              <a:rPr lang="ar-EG" sz="3500" b="1" dirty="0" smtClean="0">
                <a:solidFill>
                  <a:srgbClr val="163E6F"/>
                </a:solidFill>
                <a:latin typeface="Helvetica 55 Roman" pitchFamily="34" charset="0"/>
              </a:rPr>
              <a:t>مباشرة</a:t>
            </a:r>
            <a:endParaRPr lang="en-IN" sz="3500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75556" y="1484784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979712" y="3573016"/>
            <a:ext cx="2873326" cy="2873326"/>
          </a:xfrm>
          <a:prstGeom prst="ellipse">
            <a:avLst/>
          </a:prstGeom>
          <a:solidFill>
            <a:srgbClr val="163E6F">
              <a:alpha val="90000"/>
            </a:srgb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kern="3000" spc="3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useo 700" pitchFamily="50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62970" y="3573016"/>
            <a:ext cx="2873326" cy="2873326"/>
          </a:xfrm>
          <a:prstGeom prst="ellipse">
            <a:avLst/>
          </a:prstGeom>
          <a:solidFill>
            <a:srgbClr val="EE3425">
              <a:alpha val="90000"/>
            </a:srgb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kern="3000" spc="3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useo 700" pitchFamily="50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149352" y="1673598"/>
            <a:ext cx="2873326" cy="2873326"/>
          </a:xfrm>
          <a:prstGeom prst="ellipse">
            <a:avLst/>
          </a:prstGeom>
          <a:solidFill>
            <a:srgbClr val="FA820A">
              <a:alpha val="90000"/>
            </a:srgb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kern="3000" spc="3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useo 7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99723" y="2802667"/>
            <a:ext cx="2372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ميّز المنتج أو الخدمة الخاصة بك. 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16016" y="4840681"/>
            <a:ext cx="23725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كن </a:t>
            </a:r>
            <a:r>
              <a:rPr lang="ar-EG" sz="2200" b="1" dirty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أفضل أو مختلفًا.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08538" y="4567997"/>
            <a:ext cx="2372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EG" sz="2400" dirty="0">
                <a:solidFill>
                  <a:schemeClr val="bg1"/>
                </a:solidFill>
                <a:latin typeface="Liberation Sans" pitchFamily="34" charset="0"/>
              </a:rPr>
              <a:t>ابحث عن </a:t>
            </a:r>
            <a:r>
              <a:rPr lang="ar-EG" sz="2400" dirty="0" smtClean="0">
                <a:solidFill>
                  <a:schemeClr val="bg1"/>
                </a:solidFill>
                <a:latin typeface="Liberation Sans" pitchFamily="34" charset="0"/>
              </a:rPr>
              <a:t>المكانة الخاصة بك </a:t>
            </a:r>
            <a:r>
              <a:rPr lang="ar-EG" sz="2400" dirty="0">
                <a:solidFill>
                  <a:schemeClr val="bg1"/>
                </a:solidFill>
                <a:latin typeface="Liberation Sans" pitchFamily="34" charset="0"/>
              </a:rPr>
              <a:t>وقم </a:t>
            </a:r>
            <a:r>
              <a:rPr lang="ar-EG" sz="2400" dirty="0" smtClean="0">
                <a:solidFill>
                  <a:schemeClr val="bg1"/>
                </a:solidFill>
                <a:latin typeface="Liberation Sans" pitchFamily="34" charset="0"/>
              </a:rPr>
              <a:t>بتعزيزها.</a:t>
            </a:r>
            <a:endParaRPr lang="bg-BG" sz="2400" dirty="0">
              <a:solidFill>
                <a:schemeClr val="bg1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148789697.jpg"/>
          <p:cNvPicPr>
            <a:picLocks noChangeAspect="1"/>
          </p:cNvPicPr>
          <p:nvPr/>
        </p:nvPicPr>
        <p:blipFill>
          <a:blip r:embed="rId2" cstate="print"/>
          <a:srcRect t="9899" b="12589"/>
          <a:stretch>
            <a:fillRect/>
          </a:stretch>
        </p:blipFill>
        <p:spPr>
          <a:xfrm>
            <a:off x="0" y="0"/>
            <a:ext cx="9144000" cy="47251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0" y="908720"/>
            <a:ext cx="9144000" cy="38884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9402" y="3861049"/>
            <a:ext cx="8208912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حافظ على عملائك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الحاليين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تطور مستمر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طويل الأمد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مبني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على: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المحافظة على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العملاء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عملاء جدد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9552" y="3068960"/>
            <a:ext cx="7992888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أفضل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عائد خفي في </a:t>
            </a:r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وضوح البصر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3789040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831920" y="407707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831920" y="465313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148789697.jpg"/>
          <p:cNvPicPr>
            <a:picLocks noChangeAspect="1"/>
          </p:cNvPicPr>
          <p:nvPr/>
        </p:nvPicPr>
        <p:blipFill>
          <a:blip r:embed="rId2" cstate="print"/>
          <a:srcRect t="9899" b="12589"/>
          <a:stretch>
            <a:fillRect/>
          </a:stretch>
        </p:blipFill>
        <p:spPr>
          <a:xfrm>
            <a:off x="0" y="0"/>
            <a:ext cx="9144000" cy="47251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0" y="908720"/>
            <a:ext cx="9144000" cy="38884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11560" y="3068960"/>
            <a:ext cx="8208912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التكلفة واستغراق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وقتًا طويلاً للاحتفاظ بالعملاء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المخلصين أقل بكثير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التسويق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الدائم للعملاء الجدد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باب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دائري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من: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أحتماليات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نفاد العملاء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لا يؤدي أبدًا إلى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تطور مستدام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2" name="Flowchart: Connector 1"/>
          <p:cNvSpPr/>
          <p:nvPr/>
        </p:nvSpPr>
        <p:spPr>
          <a:xfrm>
            <a:off x="8874224" y="328498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878900" y="4211836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212976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39552" y="1519624"/>
            <a:ext cx="813690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6000" b="1" dirty="0" smtClean="0">
                <a:solidFill>
                  <a:schemeClr val="bg1"/>
                </a:solidFill>
                <a:latin typeface="Helvetica 55 Roman" pitchFamily="34" charset="0"/>
              </a:rPr>
              <a:t>ادخل الاسم</a:t>
            </a:r>
            <a:endParaRPr lang="de-DE" sz="6000" b="1" dirty="0">
              <a:solidFill>
                <a:schemeClr val="bg1"/>
              </a:solidFill>
              <a:latin typeface="Helvetica 55 Roman" pitchFamily="34" charset="0"/>
            </a:endParaRPr>
          </a:p>
          <a:p>
            <a:pPr algn="ctr"/>
            <a:endParaRPr lang="en-US" sz="35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pic>
        <p:nvPicPr>
          <p:cNvPr id="6" name="Picture 5" descr="im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8" y="3645024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/>
          <p:cNvSpPr>
            <a:spLocks noChangeAspect="1" noChangeArrowheads="1" noTextEdit="1"/>
          </p:cNvSpPr>
          <p:nvPr/>
        </p:nvSpPr>
        <p:spPr bwMode="auto">
          <a:xfrm>
            <a:off x="1530641" y="424798"/>
            <a:ext cx="6188301" cy="618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1565005" y="3994311"/>
            <a:ext cx="2935219" cy="2615924"/>
          </a:xfrm>
          <a:custGeom>
            <a:avLst/>
            <a:gdLst/>
            <a:ahLst/>
            <a:cxnLst>
              <a:cxn ang="0">
                <a:pos x="2050" y="1827"/>
              </a:cxn>
              <a:cxn ang="0">
                <a:pos x="2050" y="0"/>
              </a:cxn>
              <a:cxn ang="0">
                <a:pos x="0" y="0"/>
              </a:cxn>
              <a:cxn ang="0">
                <a:pos x="0" y="0"/>
              </a:cxn>
              <a:cxn ang="0">
                <a:pos x="18" y="93"/>
              </a:cxn>
              <a:cxn ang="0">
                <a:pos x="38" y="185"/>
              </a:cxn>
              <a:cxn ang="0">
                <a:pos x="62" y="277"/>
              </a:cxn>
              <a:cxn ang="0">
                <a:pos x="92" y="366"/>
              </a:cxn>
              <a:cxn ang="0">
                <a:pos x="123" y="452"/>
              </a:cxn>
              <a:cxn ang="0">
                <a:pos x="157" y="538"/>
              </a:cxn>
              <a:cxn ang="0">
                <a:pos x="197" y="621"/>
              </a:cxn>
              <a:cxn ang="0">
                <a:pos x="239" y="705"/>
              </a:cxn>
              <a:cxn ang="0">
                <a:pos x="287" y="785"/>
              </a:cxn>
              <a:cxn ang="0">
                <a:pos x="335" y="861"/>
              </a:cxn>
              <a:cxn ang="0">
                <a:pos x="386" y="936"/>
              </a:cxn>
              <a:cxn ang="0">
                <a:pos x="442" y="1010"/>
              </a:cxn>
              <a:cxn ang="0">
                <a:pos x="500" y="1080"/>
              </a:cxn>
              <a:cxn ang="0">
                <a:pos x="562" y="1148"/>
              </a:cxn>
              <a:cxn ang="0">
                <a:pos x="626" y="1213"/>
              </a:cxn>
              <a:cxn ang="0">
                <a:pos x="693" y="1275"/>
              </a:cxn>
              <a:cxn ang="0">
                <a:pos x="763" y="1335"/>
              </a:cxn>
              <a:cxn ang="0">
                <a:pos x="835" y="1393"/>
              </a:cxn>
              <a:cxn ang="0">
                <a:pos x="909" y="1446"/>
              </a:cxn>
              <a:cxn ang="0">
                <a:pos x="984" y="1496"/>
              </a:cxn>
              <a:cxn ang="0">
                <a:pos x="1064" y="1544"/>
              </a:cxn>
              <a:cxn ang="0">
                <a:pos x="1144" y="1588"/>
              </a:cxn>
              <a:cxn ang="0">
                <a:pos x="1227" y="1628"/>
              </a:cxn>
              <a:cxn ang="0">
                <a:pos x="1311" y="1666"/>
              </a:cxn>
              <a:cxn ang="0">
                <a:pos x="1399" y="1699"/>
              </a:cxn>
              <a:cxn ang="0">
                <a:pos x="1486" y="1729"/>
              </a:cxn>
              <a:cxn ang="0">
                <a:pos x="1578" y="1755"/>
              </a:cxn>
              <a:cxn ang="0">
                <a:pos x="1670" y="1777"/>
              </a:cxn>
              <a:cxn ang="0">
                <a:pos x="1761" y="1797"/>
              </a:cxn>
              <a:cxn ang="0">
                <a:pos x="1857" y="1811"/>
              </a:cxn>
              <a:cxn ang="0">
                <a:pos x="1953" y="1821"/>
              </a:cxn>
              <a:cxn ang="0">
                <a:pos x="2050" y="1827"/>
              </a:cxn>
              <a:cxn ang="0">
                <a:pos x="2050" y="1827"/>
              </a:cxn>
            </a:cxnLst>
            <a:rect l="0" t="0" r="r" b="b"/>
            <a:pathLst>
              <a:path w="2050" h="1827">
                <a:moveTo>
                  <a:pt x="2050" y="1827"/>
                </a:moveTo>
                <a:lnTo>
                  <a:pt x="2050" y="0"/>
                </a:lnTo>
                <a:lnTo>
                  <a:pt x="0" y="0"/>
                </a:lnTo>
                <a:lnTo>
                  <a:pt x="0" y="0"/>
                </a:lnTo>
                <a:lnTo>
                  <a:pt x="18" y="93"/>
                </a:lnTo>
                <a:lnTo>
                  <a:pt x="38" y="185"/>
                </a:lnTo>
                <a:lnTo>
                  <a:pt x="62" y="277"/>
                </a:lnTo>
                <a:lnTo>
                  <a:pt x="92" y="366"/>
                </a:lnTo>
                <a:lnTo>
                  <a:pt x="123" y="452"/>
                </a:lnTo>
                <a:lnTo>
                  <a:pt x="157" y="538"/>
                </a:lnTo>
                <a:lnTo>
                  <a:pt x="197" y="621"/>
                </a:lnTo>
                <a:lnTo>
                  <a:pt x="239" y="705"/>
                </a:lnTo>
                <a:lnTo>
                  <a:pt x="287" y="785"/>
                </a:lnTo>
                <a:lnTo>
                  <a:pt x="335" y="861"/>
                </a:lnTo>
                <a:lnTo>
                  <a:pt x="386" y="936"/>
                </a:lnTo>
                <a:lnTo>
                  <a:pt x="442" y="1010"/>
                </a:lnTo>
                <a:lnTo>
                  <a:pt x="500" y="1080"/>
                </a:lnTo>
                <a:lnTo>
                  <a:pt x="562" y="1148"/>
                </a:lnTo>
                <a:lnTo>
                  <a:pt x="626" y="1213"/>
                </a:lnTo>
                <a:lnTo>
                  <a:pt x="693" y="1275"/>
                </a:lnTo>
                <a:lnTo>
                  <a:pt x="763" y="1335"/>
                </a:lnTo>
                <a:lnTo>
                  <a:pt x="835" y="1393"/>
                </a:lnTo>
                <a:lnTo>
                  <a:pt x="909" y="1446"/>
                </a:lnTo>
                <a:lnTo>
                  <a:pt x="984" y="1496"/>
                </a:lnTo>
                <a:lnTo>
                  <a:pt x="1064" y="1544"/>
                </a:lnTo>
                <a:lnTo>
                  <a:pt x="1144" y="1588"/>
                </a:lnTo>
                <a:lnTo>
                  <a:pt x="1227" y="1628"/>
                </a:lnTo>
                <a:lnTo>
                  <a:pt x="1311" y="1666"/>
                </a:lnTo>
                <a:lnTo>
                  <a:pt x="1399" y="1699"/>
                </a:lnTo>
                <a:lnTo>
                  <a:pt x="1486" y="1729"/>
                </a:lnTo>
                <a:lnTo>
                  <a:pt x="1578" y="1755"/>
                </a:lnTo>
                <a:lnTo>
                  <a:pt x="1670" y="1777"/>
                </a:lnTo>
                <a:lnTo>
                  <a:pt x="1761" y="1797"/>
                </a:lnTo>
                <a:lnTo>
                  <a:pt x="1857" y="1811"/>
                </a:lnTo>
                <a:lnTo>
                  <a:pt x="1953" y="1821"/>
                </a:lnTo>
                <a:lnTo>
                  <a:pt x="2050" y="1827"/>
                </a:lnTo>
                <a:lnTo>
                  <a:pt x="2050" y="1827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4752223" y="424798"/>
            <a:ext cx="2932355" cy="261592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827"/>
              </a:cxn>
              <a:cxn ang="0">
                <a:pos x="2048" y="1827"/>
              </a:cxn>
              <a:cxn ang="0">
                <a:pos x="2048" y="1827"/>
              </a:cxn>
              <a:cxn ang="0">
                <a:pos x="2030" y="1734"/>
              </a:cxn>
              <a:cxn ang="0">
                <a:pos x="2010" y="1642"/>
              </a:cxn>
              <a:cxn ang="0">
                <a:pos x="1986" y="1550"/>
              </a:cxn>
              <a:cxn ang="0">
                <a:pos x="1958" y="1461"/>
              </a:cxn>
              <a:cxn ang="0">
                <a:pos x="1927" y="1375"/>
              </a:cxn>
              <a:cxn ang="0">
                <a:pos x="1891" y="1289"/>
              </a:cxn>
              <a:cxn ang="0">
                <a:pos x="1851" y="1206"/>
              </a:cxn>
              <a:cxn ang="0">
                <a:pos x="1809" y="1122"/>
              </a:cxn>
              <a:cxn ang="0">
                <a:pos x="1763" y="1042"/>
              </a:cxn>
              <a:cxn ang="0">
                <a:pos x="1713" y="966"/>
              </a:cxn>
              <a:cxn ang="0">
                <a:pos x="1662" y="891"/>
              </a:cxn>
              <a:cxn ang="0">
                <a:pos x="1606" y="817"/>
              </a:cxn>
              <a:cxn ang="0">
                <a:pos x="1548" y="747"/>
              </a:cxn>
              <a:cxn ang="0">
                <a:pos x="1486" y="679"/>
              </a:cxn>
              <a:cxn ang="0">
                <a:pos x="1422" y="614"/>
              </a:cxn>
              <a:cxn ang="0">
                <a:pos x="1355" y="552"/>
              </a:cxn>
              <a:cxn ang="0">
                <a:pos x="1287" y="492"/>
              </a:cxn>
              <a:cxn ang="0">
                <a:pos x="1215" y="434"/>
              </a:cxn>
              <a:cxn ang="0">
                <a:pos x="1139" y="381"/>
              </a:cxn>
              <a:cxn ang="0">
                <a:pos x="1064" y="331"/>
              </a:cxn>
              <a:cxn ang="0">
                <a:pos x="984" y="283"/>
              </a:cxn>
              <a:cxn ang="0">
                <a:pos x="904" y="239"/>
              </a:cxn>
              <a:cxn ang="0">
                <a:pos x="821" y="199"/>
              </a:cxn>
              <a:cxn ang="0">
                <a:pos x="737" y="161"/>
              </a:cxn>
              <a:cxn ang="0">
                <a:pos x="649" y="128"/>
              </a:cxn>
              <a:cxn ang="0">
                <a:pos x="562" y="98"/>
              </a:cxn>
              <a:cxn ang="0">
                <a:pos x="472" y="72"/>
              </a:cxn>
              <a:cxn ang="0">
                <a:pos x="380" y="50"/>
              </a:cxn>
              <a:cxn ang="0">
                <a:pos x="287" y="30"/>
              </a:cxn>
              <a:cxn ang="0">
                <a:pos x="191" y="16"/>
              </a:cxn>
              <a:cxn ang="0">
                <a:pos x="95" y="6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048" h="1827">
                <a:moveTo>
                  <a:pt x="0" y="0"/>
                </a:moveTo>
                <a:lnTo>
                  <a:pt x="0" y="1827"/>
                </a:lnTo>
                <a:lnTo>
                  <a:pt x="2048" y="1827"/>
                </a:lnTo>
                <a:lnTo>
                  <a:pt x="2048" y="1827"/>
                </a:lnTo>
                <a:lnTo>
                  <a:pt x="2030" y="1734"/>
                </a:lnTo>
                <a:lnTo>
                  <a:pt x="2010" y="1642"/>
                </a:lnTo>
                <a:lnTo>
                  <a:pt x="1986" y="1550"/>
                </a:lnTo>
                <a:lnTo>
                  <a:pt x="1958" y="1461"/>
                </a:lnTo>
                <a:lnTo>
                  <a:pt x="1927" y="1375"/>
                </a:lnTo>
                <a:lnTo>
                  <a:pt x="1891" y="1289"/>
                </a:lnTo>
                <a:lnTo>
                  <a:pt x="1851" y="1206"/>
                </a:lnTo>
                <a:lnTo>
                  <a:pt x="1809" y="1122"/>
                </a:lnTo>
                <a:lnTo>
                  <a:pt x="1763" y="1042"/>
                </a:lnTo>
                <a:lnTo>
                  <a:pt x="1713" y="966"/>
                </a:lnTo>
                <a:lnTo>
                  <a:pt x="1662" y="891"/>
                </a:lnTo>
                <a:lnTo>
                  <a:pt x="1606" y="817"/>
                </a:lnTo>
                <a:lnTo>
                  <a:pt x="1548" y="747"/>
                </a:lnTo>
                <a:lnTo>
                  <a:pt x="1486" y="679"/>
                </a:lnTo>
                <a:lnTo>
                  <a:pt x="1422" y="614"/>
                </a:lnTo>
                <a:lnTo>
                  <a:pt x="1355" y="552"/>
                </a:lnTo>
                <a:lnTo>
                  <a:pt x="1287" y="492"/>
                </a:lnTo>
                <a:lnTo>
                  <a:pt x="1215" y="434"/>
                </a:lnTo>
                <a:lnTo>
                  <a:pt x="1139" y="381"/>
                </a:lnTo>
                <a:lnTo>
                  <a:pt x="1064" y="331"/>
                </a:lnTo>
                <a:lnTo>
                  <a:pt x="984" y="283"/>
                </a:lnTo>
                <a:lnTo>
                  <a:pt x="904" y="239"/>
                </a:lnTo>
                <a:lnTo>
                  <a:pt x="821" y="199"/>
                </a:lnTo>
                <a:lnTo>
                  <a:pt x="737" y="161"/>
                </a:lnTo>
                <a:lnTo>
                  <a:pt x="649" y="128"/>
                </a:lnTo>
                <a:lnTo>
                  <a:pt x="562" y="98"/>
                </a:lnTo>
                <a:lnTo>
                  <a:pt x="472" y="72"/>
                </a:lnTo>
                <a:lnTo>
                  <a:pt x="380" y="50"/>
                </a:lnTo>
                <a:lnTo>
                  <a:pt x="287" y="30"/>
                </a:lnTo>
                <a:lnTo>
                  <a:pt x="191" y="16"/>
                </a:lnTo>
                <a:lnTo>
                  <a:pt x="95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342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1565005" y="424798"/>
            <a:ext cx="2935219" cy="2615924"/>
          </a:xfrm>
          <a:custGeom>
            <a:avLst/>
            <a:gdLst/>
            <a:ahLst/>
            <a:cxnLst>
              <a:cxn ang="0">
                <a:pos x="0" y="1827"/>
              </a:cxn>
              <a:cxn ang="0">
                <a:pos x="2050" y="1827"/>
              </a:cxn>
              <a:cxn ang="0">
                <a:pos x="2050" y="0"/>
              </a:cxn>
              <a:cxn ang="0">
                <a:pos x="2050" y="0"/>
              </a:cxn>
              <a:cxn ang="0">
                <a:pos x="1953" y="6"/>
              </a:cxn>
              <a:cxn ang="0">
                <a:pos x="1857" y="16"/>
              </a:cxn>
              <a:cxn ang="0">
                <a:pos x="1761" y="30"/>
              </a:cxn>
              <a:cxn ang="0">
                <a:pos x="1670" y="50"/>
              </a:cxn>
              <a:cxn ang="0">
                <a:pos x="1578" y="72"/>
              </a:cxn>
              <a:cxn ang="0">
                <a:pos x="1486" y="98"/>
              </a:cxn>
              <a:cxn ang="0">
                <a:pos x="1399" y="128"/>
              </a:cxn>
              <a:cxn ang="0">
                <a:pos x="1311" y="161"/>
              </a:cxn>
              <a:cxn ang="0">
                <a:pos x="1227" y="199"/>
              </a:cxn>
              <a:cxn ang="0">
                <a:pos x="1144" y="239"/>
              </a:cxn>
              <a:cxn ang="0">
                <a:pos x="1064" y="283"/>
              </a:cxn>
              <a:cxn ang="0">
                <a:pos x="984" y="331"/>
              </a:cxn>
              <a:cxn ang="0">
                <a:pos x="909" y="381"/>
              </a:cxn>
              <a:cxn ang="0">
                <a:pos x="835" y="434"/>
              </a:cxn>
              <a:cxn ang="0">
                <a:pos x="763" y="492"/>
              </a:cxn>
              <a:cxn ang="0">
                <a:pos x="693" y="552"/>
              </a:cxn>
              <a:cxn ang="0">
                <a:pos x="626" y="614"/>
              </a:cxn>
              <a:cxn ang="0">
                <a:pos x="562" y="679"/>
              </a:cxn>
              <a:cxn ang="0">
                <a:pos x="500" y="747"/>
              </a:cxn>
              <a:cxn ang="0">
                <a:pos x="442" y="817"/>
              </a:cxn>
              <a:cxn ang="0">
                <a:pos x="386" y="891"/>
              </a:cxn>
              <a:cxn ang="0">
                <a:pos x="335" y="966"/>
              </a:cxn>
              <a:cxn ang="0">
                <a:pos x="287" y="1042"/>
              </a:cxn>
              <a:cxn ang="0">
                <a:pos x="239" y="1122"/>
              </a:cxn>
              <a:cxn ang="0">
                <a:pos x="197" y="1206"/>
              </a:cxn>
              <a:cxn ang="0">
                <a:pos x="157" y="1289"/>
              </a:cxn>
              <a:cxn ang="0">
                <a:pos x="123" y="1375"/>
              </a:cxn>
              <a:cxn ang="0">
                <a:pos x="92" y="1461"/>
              </a:cxn>
              <a:cxn ang="0">
                <a:pos x="62" y="1550"/>
              </a:cxn>
              <a:cxn ang="0">
                <a:pos x="38" y="1642"/>
              </a:cxn>
              <a:cxn ang="0">
                <a:pos x="18" y="1734"/>
              </a:cxn>
              <a:cxn ang="0">
                <a:pos x="0" y="1827"/>
              </a:cxn>
              <a:cxn ang="0">
                <a:pos x="0" y="1827"/>
              </a:cxn>
            </a:cxnLst>
            <a:rect l="0" t="0" r="r" b="b"/>
            <a:pathLst>
              <a:path w="2050" h="1827">
                <a:moveTo>
                  <a:pt x="0" y="1827"/>
                </a:moveTo>
                <a:lnTo>
                  <a:pt x="2050" y="1827"/>
                </a:lnTo>
                <a:lnTo>
                  <a:pt x="2050" y="0"/>
                </a:lnTo>
                <a:lnTo>
                  <a:pt x="2050" y="0"/>
                </a:lnTo>
                <a:lnTo>
                  <a:pt x="1953" y="6"/>
                </a:lnTo>
                <a:lnTo>
                  <a:pt x="1857" y="16"/>
                </a:lnTo>
                <a:lnTo>
                  <a:pt x="1761" y="30"/>
                </a:lnTo>
                <a:lnTo>
                  <a:pt x="1670" y="50"/>
                </a:lnTo>
                <a:lnTo>
                  <a:pt x="1578" y="72"/>
                </a:lnTo>
                <a:lnTo>
                  <a:pt x="1486" y="98"/>
                </a:lnTo>
                <a:lnTo>
                  <a:pt x="1399" y="128"/>
                </a:lnTo>
                <a:lnTo>
                  <a:pt x="1311" y="161"/>
                </a:lnTo>
                <a:lnTo>
                  <a:pt x="1227" y="199"/>
                </a:lnTo>
                <a:lnTo>
                  <a:pt x="1144" y="239"/>
                </a:lnTo>
                <a:lnTo>
                  <a:pt x="1064" y="283"/>
                </a:lnTo>
                <a:lnTo>
                  <a:pt x="984" y="331"/>
                </a:lnTo>
                <a:lnTo>
                  <a:pt x="909" y="381"/>
                </a:lnTo>
                <a:lnTo>
                  <a:pt x="835" y="434"/>
                </a:lnTo>
                <a:lnTo>
                  <a:pt x="763" y="492"/>
                </a:lnTo>
                <a:lnTo>
                  <a:pt x="693" y="552"/>
                </a:lnTo>
                <a:lnTo>
                  <a:pt x="626" y="614"/>
                </a:lnTo>
                <a:lnTo>
                  <a:pt x="562" y="679"/>
                </a:lnTo>
                <a:lnTo>
                  <a:pt x="500" y="747"/>
                </a:lnTo>
                <a:lnTo>
                  <a:pt x="442" y="817"/>
                </a:lnTo>
                <a:lnTo>
                  <a:pt x="386" y="891"/>
                </a:lnTo>
                <a:lnTo>
                  <a:pt x="335" y="966"/>
                </a:lnTo>
                <a:lnTo>
                  <a:pt x="287" y="1042"/>
                </a:lnTo>
                <a:lnTo>
                  <a:pt x="239" y="1122"/>
                </a:lnTo>
                <a:lnTo>
                  <a:pt x="197" y="1206"/>
                </a:lnTo>
                <a:lnTo>
                  <a:pt x="157" y="1289"/>
                </a:lnTo>
                <a:lnTo>
                  <a:pt x="123" y="1375"/>
                </a:lnTo>
                <a:lnTo>
                  <a:pt x="92" y="1461"/>
                </a:lnTo>
                <a:lnTo>
                  <a:pt x="62" y="1550"/>
                </a:lnTo>
                <a:lnTo>
                  <a:pt x="38" y="1642"/>
                </a:lnTo>
                <a:lnTo>
                  <a:pt x="18" y="1734"/>
                </a:lnTo>
                <a:lnTo>
                  <a:pt x="0" y="1827"/>
                </a:lnTo>
                <a:lnTo>
                  <a:pt x="0" y="1827"/>
                </a:lnTo>
                <a:close/>
              </a:path>
            </a:pathLst>
          </a:custGeom>
          <a:solidFill>
            <a:srgbClr val="163E6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4752223" y="3994311"/>
            <a:ext cx="2932355" cy="2615924"/>
          </a:xfrm>
          <a:custGeom>
            <a:avLst/>
            <a:gdLst/>
            <a:ahLst/>
            <a:cxnLst>
              <a:cxn ang="0">
                <a:pos x="0" y="1827"/>
              </a:cxn>
              <a:cxn ang="0">
                <a:pos x="0" y="1827"/>
              </a:cxn>
              <a:cxn ang="0">
                <a:pos x="95" y="1821"/>
              </a:cxn>
              <a:cxn ang="0">
                <a:pos x="191" y="1811"/>
              </a:cxn>
              <a:cxn ang="0">
                <a:pos x="287" y="1797"/>
              </a:cxn>
              <a:cxn ang="0">
                <a:pos x="380" y="1777"/>
              </a:cxn>
              <a:cxn ang="0">
                <a:pos x="472" y="1755"/>
              </a:cxn>
              <a:cxn ang="0">
                <a:pos x="562" y="1729"/>
              </a:cxn>
              <a:cxn ang="0">
                <a:pos x="649" y="1699"/>
              </a:cxn>
              <a:cxn ang="0">
                <a:pos x="737" y="1666"/>
              </a:cxn>
              <a:cxn ang="0">
                <a:pos x="821" y="1628"/>
              </a:cxn>
              <a:cxn ang="0">
                <a:pos x="904" y="1588"/>
              </a:cxn>
              <a:cxn ang="0">
                <a:pos x="984" y="1544"/>
              </a:cxn>
              <a:cxn ang="0">
                <a:pos x="1064" y="1496"/>
              </a:cxn>
              <a:cxn ang="0">
                <a:pos x="1139" y="1446"/>
              </a:cxn>
              <a:cxn ang="0">
                <a:pos x="1215" y="1393"/>
              </a:cxn>
              <a:cxn ang="0">
                <a:pos x="1287" y="1335"/>
              </a:cxn>
              <a:cxn ang="0">
                <a:pos x="1355" y="1275"/>
              </a:cxn>
              <a:cxn ang="0">
                <a:pos x="1422" y="1213"/>
              </a:cxn>
              <a:cxn ang="0">
                <a:pos x="1486" y="1148"/>
              </a:cxn>
              <a:cxn ang="0">
                <a:pos x="1548" y="1080"/>
              </a:cxn>
              <a:cxn ang="0">
                <a:pos x="1606" y="1010"/>
              </a:cxn>
              <a:cxn ang="0">
                <a:pos x="1662" y="936"/>
              </a:cxn>
              <a:cxn ang="0">
                <a:pos x="1713" y="861"/>
              </a:cxn>
              <a:cxn ang="0">
                <a:pos x="1763" y="785"/>
              </a:cxn>
              <a:cxn ang="0">
                <a:pos x="1809" y="705"/>
              </a:cxn>
              <a:cxn ang="0">
                <a:pos x="1851" y="621"/>
              </a:cxn>
              <a:cxn ang="0">
                <a:pos x="1891" y="538"/>
              </a:cxn>
              <a:cxn ang="0">
                <a:pos x="1927" y="452"/>
              </a:cxn>
              <a:cxn ang="0">
                <a:pos x="1958" y="366"/>
              </a:cxn>
              <a:cxn ang="0">
                <a:pos x="1986" y="277"/>
              </a:cxn>
              <a:cxn ang="0">
                <a:pos x="2010" y="185"/>
              </a:cxn>
              <a:cxn ang="0">
                <a:pos x="2030" y="93"/>
              </a:cxn>
              <a:cxn ang="0">
                <a:pos x="2048" y="0"/>
              </a:cxn>
              <a:cxn ang="0">
                <a:pos x="0" y="0"/>
              </a:cxn>
              <a:cxn ang="0">
                <a:pos x="0" y="1827"/>
              </a:cxn>
            </a:cxnLst>
            <a:rect l="0" t="0" r="r" b="b"/>
            <a:pathLst>
              <a:path w="2048" h="1827">
                <a:moveTo>
                  <a:pt x="0" y="1827"/>
                </a:moveTo>
                <a:lnTo>
                  <a:pt x="0" y="1827"/>
                </a:lnTo>
                <a:lnTo>
                  <a:pt x="95" y="1821"/>
                </a:lnTo>
                <a:lnTo>
                  <a:pt x="191" y="1811"/>
                </a:lnTo>
                <a:lnTo>
                  <a:pt x="287" y="1797"/>
                </a:lnTo>
                <a:lnTo>
                  <a:pt x="380" y="1777"/>
                </a:lnTo>
                <a:lnTo>
                  <a:pt x="472" y="1755"/>
                </a:lnTo>
                <a:lnTo>
                  <a:pt x="562" y="1729"/>
                </a:lnTo>
                <a:lnTo>
                  <a:pt x="649" y="1699"/>
                </a:lnTo>
                <a:lnTo>
                  <a:pt x="737" y="1666"/>
                </a:lnTo>
                <a:lnTo>
                  <a:pt x="821" y="1628"/>
                </a:lnTo>
                <a:lnTo>
                  <a:pt x="904" y="1588"/>
                </a:lnTo>
                <a:lnTo>
                  <a:pt x="984" y="1544"/>
                </a:lnTo>
                <a:lnTo>
                  <a:pt x="1064" y="1496"/>
                </a:lnTo>
                <a:lnTo>
                  <a:pt x="1139" y="1446"/>
                </a:lnTo>
                <a:lnTo>
                  <a:pt x="1215" y="1393"/>
                </a:lnTo>
                <a:lnTo>
                  <a:pt x="1287" y="1335"/>
                </a:lnTo>
                <a:lnTo>
                  <a:pt x="1355" y="1275"/>
                </a:lnTo>
                <a:lnTo>
                  <a:pt x="1422" y="1213"/>
                </a:lnTo>
                <a:lnTo>
                  <a:pt x="1486" y="1148"/>
                </a:lnTo>
                <a:lnTo>
                  <a:pt x="1548" y="1080"/>
                </a:lnTo>
                <a:lnTo>
                  <a:pt x="1606" y="1010"/>
                </a:lnTo>
                <a:lnTo>
                  <a:pt x="1662" y="936"/>
                </a:lnTo>
                <a:lnTo>
                  <a:pt x="1713" y="861"/>
                </a:lnTo>
                <a:lnTo>
                  <a:pt x="1763" y="785"/>
                </a:lnTo>
                <a:lnTo>
                  <a:pt x="1809" y="705"/>
                </a:lnTo>
                <a:lnTo>
                  <a:pt x="1851" y="621"/>
                </a:lnTo>
                <a:lnTo>
                  <a:pt x="1891" y="538"/>
                </a:lnTo>
                <a:lnTo>
                  <a:pt x="1927" y="452"/>
                </a:lnTo>
                <a:lnTo>
                  <a:pt x="1958" y="366"/>
                </a:lnTo>
                <a:lnTo>
                  <a:pt x="1986" y="277"/>
                </a:lnTo>
                <a:lnTo>
                  <a:pt x="2010" y="185"/>
                </a:lnTo>
                <a:lnTo>
                  <a:pt x="2030" y="93"/>
                </a:lnTo>
                <a:lnTo>
                  <a:pt x="2048" y="0"/>
                </a:lnTo>
                <a:lnTo>
                  <a:pt x="0" y="0"/>
                </a:lnTo>
                <a:lnTo>
                  <a:pt x="0" y="1827"/>
                </a:lnTo>
                <a:close/>
              </a:path>
            </a:pathLst>
          </a:custGeom>
          <a:solidFill>
            <a:srgbClr val="FA820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1530641" y="3166722"/>
            <a:ext cx="6188301" cy="701589"/>
          </a:xfrm>
          <a:custGeom>
            <a:avLst/>
            <a:gdLst/>
            <a:ahLst/>
            <a:cxnLst>
              <a:cxn ang="0">
                <a:pos x="4310" y="490"/>
              </a:cxn>
              <a:cxn ang="0">
                <a:pos x="4310" y="490"/>
              </a:cxn>
              <a:cxn ang="0">
                <a:pos x="4316" y="428"/>
              </a:cxn>
              <a:cxn ang="0">
                <a:pos x="4320" y="369"/>
              </a:cxn>
              <a:cxn ang="0">
                <a:pos x="4322" y="307"/>
              </a:cxn>
              <a:cxn ang="0">
                <a:pos x="4322" y="245"/>
              </a:cxn>
              <a:cxn ang="0">
                <a:pos x="4322" y="245"/>
              </a:cxn>
              <a:cxn ang="0">
                <a:pos x="4322" y="183"/>
              </a:cxn>
              <a:cxn ang="0">
                <a:pos x="4320" y="121"/>
              </a:cxn>
              <a:cxn ang="0">
                <a:pos x="4316" y="62"/>
              </a:cxn>
              <a:cxn ang="0">
                <a:pos x="4310" y="0"/>
              </a:cxn>
              <a:cxn ang="0">
                <a:pos x="14" y="0"/>
              </a:cxn>
              <a:cxn ang="0">
                <a:pos x="14" y="0"/>
              </a:cxn>
              <a:cxn ang="0">
                <a:pos x="8" y="62"/>
              </a:cxn>
              <a:cxn ang="0">
                <a:pos x="2" y="121"/>
              </a:cxn>
              <a:cxn ang="0">
                <a:pos x="0" y="183"/>
              </a:cxn>
              <a:cxn ang="0">
                <a:pos x="0" y="245"/>
              </a:cxn>
              <a:cxn ang="0">
                <a:pos x="0" y="245"/>
              </a:cxn>
              <a:cxn ang="0">
                <a:pos x="0" y="307"/>
              </a:cxn>
              <a:cxn ang="0">
                <a:pos x="2" y="369"/>
              </a:cxn>
              <a:cxn ang="0">
                <a:pos x="8" y="428"/>
              </a:cxn>
              <a:cxn ang="0">
                <a:pos x="14" y="490"/>
              </a:cxn>
              <a:cxn ang="0">
                <a:pos x="4310" y="490"/>
              </a:cxn>
            </a:cxnLst>
            <a:rect l="0" t="0" r="r" b="b"/>
            <a:pathLst>
              <a:path w="4322" h="490">
                <a:moveTo>
                  <a:pt x="4310" y="490"/>
                </a:moveTo>
                <a:lnTo>
                  <a:pt x="4310" y="490"/>
                </a:lnTo>
                <a:lnTo>
                  <a:pt x="4316" y="428"/>
                </a:lnTo>
                <a:lnTo>
                  <a:pt x="4320" y="369"/>
                </a:lnTo>
                <a:lnTo>
                  <a:pt x="4322" y="307"/>
                </a:lnTo>
                <a:lnTo>
                  <a:pt x="4322" y="245"/>
                </a:lnTo>
                <a:lnTo>
                  <a:pt x="4322" y="245"/>
                </a:lnTo>
                <a:lnTo>
                  <a:pt x="4322" y="183"/>
                </a:lnTo>
                <a:lnTo>
                  <a:pt x="4320" y="121"/>
                </a:lnTo>
                <a:lnTo>
                  <a:pt x="4316" y="62"/>
                </a:lnTo>
                <a:lnTo>
                  <a:pt x="4310" y="0"/>
                </a:lnTo>
                <a:lnTo>
                  <a:pt x="14" y="0"/>
                </a:lnTo>
                <a:lnTo>
                  <a:pt x="14" y="0"/>
                </a:lnTo>
                <a:lnTo>
                  <a:pt x="8" y="62"/>
                </a:lnTo>
                <a:lnTo>
                  <a:pt x="2" y="121"/>
                </a:lnTo>
                <a:lnTo>
                  <a:pt x="0" y="183"/>
                </a:lnTo>
                <a:lnTo>
                  <a:pt x="0" y="245"/>
                </a:lnTo>
                <a:lnTo>
                  <a:pt x="0" y="245"/>
                </a:lnTo>
                <a:lnTo>
                  <a:pt x="0" y="307"/>
                </a:lnTo>
                <a:lnTo>
                  <a:pt x="2" y="369"/>
                </a:lnTo>
                <a:lnTo>
                  <a:pt x="8" y="428"/>
                </a:lnTo>
                <a:lnTo>
                  <a:pt x="14" y="490"/>
                </a:lnTo>
                <a:lnTo>
                  <a:pt x="4310" y="4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71600" y="3239668"/>
            <a:ext cx="7279725" cy="549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 تجزئة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السوق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27643" y="1864739"/>
            <a:ext cx="23725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يمكن </a:t>
            </a:r>
            <a:r>
              <a:rPr lang="ar-EG" sz="2200" b="1" dirty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أن يكون لنفس المنتج أو الخدمة أسواق </a:t>
            </a:r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مختلفة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17859" y="1864739"/>
            <a:ext cx="23725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الأسواق </a:t>
            </a:r>
            <a:r>
              <a:rPr lang="ar-EG" sz="2200" b="1" dirty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المختلفة بحاجة إلى </a:t>
            </a:r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استخدام نهج مختلف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79712" y="4265220"/>
            <a:ext cx="23725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فرق تسد!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32040" y="4265220"/>
            <a:ext cx="23725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EG" sz="2200" b="1" dirty="0" smtClean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لا تصغر هدفك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8556761.jpg"/>
          <p:cNvPicPr>
            <a:picLocks noChangeAspect="1"/>
          </p:cNvPicPr>
          <p:nvPr/>
        </p:nvPicPr>
        <p:blipFill>
          <a:blip r:embed="rId2" cstate="print"/>
          <a:srcRect r="4357"/>
          <a:stretch>
            <a:fillRect/>
          </a:stretch>
        </p:blipFill>
        <p:spPr>
          <a:xfrm>
            <a:off x="0" y="2684636"/>
            <a:ext cx="5724128" cy="414908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475656" y="1484784"/>
            <a:ext cx="7200800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الزمن يتغير ، الزبائن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يتغيرون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، الأسواق تتغير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قم بتجديد المنتج و الخدمة الخاصة بك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أبتكر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شيئًا مختلفًا أو احذف شيئًا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قديمًا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أضف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"تطور جديد"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لزيادة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المبيعات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536" y="660727"/>
            <a:ext cx="8064896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لماذا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تحافظ على الأشياء كما هي؟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 flipH="1">
            <a:off x="8752049" y="278092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8748464" y="335699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8748464" y="1700808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Connector 5"/>
          <p:cNvSpPr/>
          <p:nvPr/>
        </p:nvSpPr>
        <p:spPr>
          <a:xfrm flipV="1">
            <a:off x="8748464" y="227687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251520" y="1700808"/>
            <a:ext cx="5256584" cy="4457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العمل لا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يقتصر دائما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على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شئ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معين</a:t>
            </a:r>
            <a:endParaRPr lang="ar-EG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تقديم تنازلات ، عند الضرورة ، من أجل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: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إرضاء العملاء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المخلصين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جذب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عملاء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جدد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  </a:t>
            </a:r>
            <a:r>
              <a:rPr lang="ar-EG" sz="2400" b="1" dirty="0" smtClean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من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قد يكون قبل يوم واحد من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العملاء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       المخلصين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21420" y="791396"/>
            <a:ext cx="4392488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امتيازات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5216066" y="1925118"/>
            <a:ext cx="76014" cy="6372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H="1">
            <a:off x="5212060" y="2492896"/>
            <a:ext cx="80020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7848872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لا تتوقف عند البيع الأساسي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البيع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مع الوظائف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الإضافية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52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حدد ما يكمل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المنتج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أو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الخدمة الخاصة بك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52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ضمان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ممتد</a:t>
            </a:r>
            <a:endParaRPr lang="ar-EG" sz="2400" b="1" dirty="0">
              <a:solidFill>
                <a:srgbClr val="000000"/>
              </a:solidFill>
              <a:latin typeface="Helvetica 55 Roman" pitchFamily="34" charset="0"/>
            </a:endParaRPr>
          </a:p>
          <a:p>
            <a:pPr marL="252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دعم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المتابعة</a:t>
            </a:r>
          </a:p>
          <a:p>
            <a:pPr marL="252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خصم على العناصر التكميلية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95536" y="611377"/>
            <a:ext cx="8064896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خدمات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القيمة المضافة 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593980" y="1916832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 flipV="1">
            <a:off x="8598408" y="2492895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 flipH="1">
            <a:off x="8593980" y="2996952"/>
            <a:ext cx="72008" cy="7200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212519152.jpg"/>
          <p:cNvPicPr>
            <a:picLocks noChangeAspect="1"/>
          </p:cNvPicPr>
          <p:nvPr/>
        </p:nvPicPr>
        <p:blipFill>
          <a:blip r:embed="rId2" cstate="print"/>
          <a:srcRect r="11111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 flipH="1">
            <a:off x="2727176" y="1628800"/>
            <a:ext cx="6858000" cy="36004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57301" y="1650766"/>
            <a:ext cx="5328592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استخدم الإحالات لتنمية عملك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قم بسؤال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العملاء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التى تم ارضائهم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عن أسماء الإحالة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احصل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على إذن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اتصل بالعملاء المحتملين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الإعلان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الشفهي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مصدر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جيد جدا لأعمال الجديدة</a:t>
            </a:r>
          </a:p>
          <a:p>
            <a:pPr marL="288000"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    </a:t>
            </a:r>
            <a:r>
              <a:rPr lang="ar-EG" sz="2400" b="1" dirty="0">
                <a:solidFill>
                  <a:srgbClr val="FF0000"/>
                </a:solidFill>
                <a:latin typeface="Helvetica 55 Roman" pitchFamily="34" charset="0"/>
              </a:rPr>
              <a:t>✓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 فعاله من حيث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التكلفه</a:t>
            </a:r>
            <a:endParaRPr lang="en-IN" sz="2400" b="1" dirty="0" smtClean="0">
              <a:solidFill>
                <a:srgbClr val="000000"/>
              </a:solidFill>
              <a:latin typeface="Helvetica 55 Roman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3" y="620688"/>
            <a:ext cx="5544616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الإحالات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 flipV="1">
            <a:off x="5963816" y="2409227"/>
            <a:ext cx="77922" cy="6997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Flowchart: Connector 2"/>
          <p:cNvSpPr/>
          <p:nvPr/>
        </p:nvSpPr>
        <p:spPr>
          <a:xfrm>
            <a:off x="5963816" y="1844824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Flowchart: Connector 3"/>
          <p:cNvSpPr/>
          <p:nvPr/>
        </p:nvSpPr>
        <p:spPr>
          <a:xfrm>
            <a:off x="5963816" y="4509120"/>
            <a:ext cx="72008" cy="7200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211071595.jpg"/>
          <p:cNvPicPr>
            <a:picLocks noChangeAspect="1"/>
          </p:cNvPicPr>
          <p:nvPr/>
        </p:nvPicPr>
        <p:blipFill>
          <a:blip r:embed="rId2" cstate="print"/>
          <a:srcRect b="16859"/>
          <a:stretch>
            <a:fillRect/>
          </a:stretch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784887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الشكاوى أمر لا مفر </a:t>
            </a: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منه</a:t>
            </a:r>
          </a:p>
          <a:p>
            <a:pPr lvl="0" algn="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ar-EG" sz="2400" b="1" dirty="0" smtClean="0">
                <a:solidFill>
                  <a:srgbClr val="000000"/>
                </a:solidFill>
                <a:latin typeface="Helvetica 55 Roman" pitchFamily="34" charset="0"/>
              </a:rPr>
              <a:t>العامل الحاسم </a:t>
            </a:r>
            <a:r>
              <a:rPr lang="ar-EG" sz="2400" b="1" dirty="0">
                <a:solidFill>
                  <a:srgbClr val="000000"/>
                </a:solidFill>
                <a:latin typeface="Helvetica 55 Roman" pitchFamily="34" charset="0"/>
              </a:rPr>
              <a:t>- كيف يتم التعامل معها؟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استمع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إلى </a:t>
            </a:r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الشكوى </a:t>
            </a:r>
            <a:r>
              <a:rPr lang="ar-EG" b="1" dirty="0">
                <a:solidFill>
                  <a:srgbClr val="163E6F"/>
                </a:solidFill>
                <a:latin typeface="Helvetica 55 Roman" pitchFamily="34" charset="0"/>
              </a:rPr>
              <a:t>- </a:t>
            </a:r>
            <a:r>
              <a:rPr lang="ar-EG" b="1" dirty="0" smtClean="0">
                <a:solidFill>
                  <a:srgbClr val="163E6F"/>
                </a:solidFill>
                <a:latin typeface="Helvetica 55 Roman" pitchFamily="34" charset="0"/>
              </a:rPr>
              <a:t>حافظ على العميل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/>
          <p:cNvSpPr/>
          <p:nvPr/>
        </p:nvSpPr>
        <p:spPr>
          <a:xfrm>
            <a:off x="8462640" y="2464407"/>
            <a:ext cx="72008" cy="7200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Connector 5"/>
          <p:cNvSpPr/>
          <p:nvPr/>
        </p:nvSpPr>
        <p:spPr>
          <a:xfrm flipV="1">
            <a:off x="8460432" y="1916832"/>
            <a:ext cx="72008" cy="7200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2984</TotalTime>
  <Words>986</Words>
  <Application>Microsoft Office PowerPoint</Application>
  <PresentationFormat>On-screen Show (4:3)</PresentationFormat>
  <Paragraphs>190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ＭＳ 明朝</vt:lpstr>
      <vt:lpstr>Arial</vt:lpstr>
      <vt:lpstr>Calibri</vt:lpstr>
      <vt:lpstr>Hand Of Sean</vt:lpstr>
      <vt:lpstr>Helvetica 35 Thin</vt:lpstr>
      <vt:lpstr>Helvetica 55 Roman</vt:lpstr>
      <vt:lpstr>Helvetica 95 Black</vt:lpstr>
      <vt:lpstr>Liberation Sans</vt:lpstr>
      <vt:lpstr>Museo 700</vt:lpstr>
      <vt:lpstr>Oswald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francis</dc:creator>
  <cp:lastModifiedBy>Maher</cp:lastModifiedBy>
  <cp:revision>363</cp:revision>
  <dcterms:created xsi:type="dcterms:W3CDTF">2014-09-12T18:30:41Z</dcterms:created>
  <dcterms:modified xsi:type="dcterms:W3CDTF">2021-12-27T14:50:12Z</dcterms:modified>
</cp:coreProperties>
</file>